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f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1006" r:id="rId3"/>
    <p:sldId id="1123" r:id="rId4"/>
    <p:sldId id="915" r:id="rId5"/>
    <p:sldId id="821" r:id="rId6"/>
    <p:sldId id="1042" r:id="rId7"/>
    <p:sldId id="901" r:id="rId8"/>
    <p:sldId id="1038" r:id="rId9"/>
    <p:sldId id="833" r:id="rId10"/>
    <p:sldId id="1129" r:id="rId11"/>
    <p:sldId id="1127" r:id="rId12"/>
    <p:sldId id="1130" r:id="rId13"/>
    <p:sldId id="1137" r:id="rId14"/>
    <p:sldId id="839" r:id="rId15"/>
    <p:sldId id="1114" r:id="rId16"/>
    <p:sldId id="840" r:id="rId17"/>
    <p:sldId id="1157" r:id="rId18"/>
    <p:sldId id="841" r:id="rId19"/>
    <p:sldId id="931" r:id="rId20"/>
    <p:sldId id="912" r:id="rId21"/>
    <p:sldId id="828" r:id="rId22"/>
    <p:sldId id="829" r:id="rId23"/>
    <p:sldId id="908" r:id="rId24"/>
    <p:sldId id="846" r:id="rId25"/>
    <p:sldId id="913" r:id="rId26"/>
    <p:sldId id="1145" r:id="rId27"/>
    <p:sldId id="928" r:id="rId28"/>
    <p:sldId id="1147" r:id="rId29"/>
    <p:sldId id="990" r:id="rId30"/>
    <p:sldId id="1143" r:id="rId31"/>
    <p:sldId id="930" r:id="rId32"/>
    <p:sldId id="866" r:id="rId33"/>
    <p:sldId id="932" r:id="rId34"/>
    <p:sldId id="933" r:id="rId35"/>
    <p:sldId id="892" r:id="rId36"/>
    <p:sldId id="1152" r:id="rId37"/>
    <p:sldId id="972" r:id="rId38"/>
    <p:sldId id="1034" r:id="rId39"/>
    <p:sldId id="1027" r:id="rId40"/>
    <p:sldId id="974" r:id="rId41"/>
    <p:sldId id="978" r:id="rId42"/>
    <p:sldId id="1153" r:id="rId43"/>
    <p:sldId id="979" r:id="rId44"/>
    <p:sldId id="1035" r:id="rId45"/>
    <p:sldId id="1149" r:id="rId46"/>
    <p:sldId id="976" r:id="rId47"/>
    <p:sldId id="1154" r:id="rId48"/>
    <p:sldId id="980" r:id="rId49"/>
    <p:sldId id="1155" r:id="rId50"/>
    <p:sldId id="981" r:id="rId51"/>
    <p:sldId id="984" r:id="rId52"/>
    <p:sldId id="1148" r:id="rId53"/>
    <p:sldId id="1150" r:id="rId54"/>
    <p:sldId id="982" r:id="rId55"/>
    <p:sldId id="983" r:id="rId56"/>
    <p:sldId id="986" r:id="rId57"/>
    <p:sldId id="985" r:id="rId58"/>
    <p:sldId id="1151" r:id="rId59"/>
    <p:sldId id="977" r:id="rId60"/>
    <p:sldId id="1156" r:id="rId6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B40D573-3BFF-484A-96F4-4BCB1EE8A9ED}" v="34" dt="2024-09-14T12:09:10.26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660"/>
  </p:normalViewPr>
  <p:slideViewPr>
    <p:cSldViewPr snapToGrid="0">
      <p:cViewPr varScale="1">
        <p:scale>
          <a:sx n="75" d="100"/>
          <a:sy n="75" d="100"/>
        </p:scale>
        <p:origin x="1044" y="3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yan Smith" userId="3f28d417-1a91-4316-a373-6e6c807762a0" providerId="ADAL" clId="{9B40D573-3BFF-484A-96F4-4BCB1EE8A9ED}"/>
    <pc:docChg chg="modSld">
      <pc:chgData name="Ryan Smith" userId="3f28d417-1a91-4316-a373-6e6c807762a0" providerId="ADAL" clId="{9B40D573-3BFF-484A-96F4-4BCB1EE8A9ED}" dt="2024-09-14T12:09:19.111" v="34" actId="1076"/>
      <pc:docMkLst>
        <pc:docMk/>
      </pc:docMkLst>
      <pc:sldChg chg="modSp mod">
        <pc:chgData name="Ryan Smith" userId="3f28d417-1a91-4316-a373-6e6c807762a0" providerId="ADAL" clId="{9B40D573-3BFF-484A-96F4-4BCB1EE8A9ED}" dt="2024-09-14T12:09:19.111" v="34" actId="1076"/>
        <pc:sldMkLst>
          <pc:docMk/>
          <pc:sldMk cId="1991723310" sldId="866"/>
        </pc:sldMkLst>
        <pc:spChg chg="mod">
          <ac:chgData name="Ryan Smith" userId="3f28d417-1a91-4316-a373-6e6c807762a0" providerId="ADAL" clId="{9B40D573-3BFF-484A-96F4-4BCB1EE8A9ED}" dt="2024-09-14T12:09:19.111" v="34" actId="1076"/>
          <ac:spMkLst>
            <pc:docMk/>
            <pc:sldMk cId="1991723310" sldId="866"/>
            <ac:spMk id="22" creationId="{198C6CCA-61BB-4C3F-B877-4A330C850131}"/>
          </ac:spMkLst>
        </pc:spChg>
      </pc:sldChg>
      <pc:sldChg chg="modSp">
        <pc:chgData name="Ryan Smith" userId="3f28d417-1a91-4316-a373-6e6c807762a0" providerId="ADAL" clId="{9B40D573-3BFF-484A-96F4-4BCB1EE8A9ED}" dt="2024-09-14T07:44:54.980" v="2" actId="20577"/>
        <pc:sldMkLst>
          <pc:docMk/>
          <pc:sldMk cId="2386177602" sldId="930"/>
        </pc:sldMkLst>
        <pc:spChg chg="mod">
          <ac:chgData name="Ryan Smith" userId="3f28d417-1a91-4316-a373-6e6c807762a0" providerId="ADAL" clId="{9B40D573-3BFF-484A-96F4-4BCB1EE8A9ED}" dt="2024-09-14T07:44:54.980" v="2" actId="20577"/>
          <ac:spMkLst>
            <pc:docMk/>
            <pc:sldMk cId="2386177602" sldId="930"/>
            <ac:spMk id="43" creationId="{78EEBE13-B57D-441B-9153-00385DD01355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4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A432C8-69A7-458B-9684-2BFA64B31948}" type="datetime2">
              <a:rPr lang="en-US" smtClean="0">
                <a:latin typeface="Arial"/>
              </a:rPr>
              <a:pPr/>
              <a:t>Saturday, September 14, 2024</a:t>
            </a:fld>
            <a:endParaRPr lang="en-US">
              <a:latin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Arial"/>
              </a:rPr>
              <a:pPr/>
              <a:t>‹#›</a:t>
            </a:fld>
            <a:endParaRPr lang="en-US">
              <a:latin typeface="Arial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7328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057FC-95B6-4D89-AFDA-ABA33EE921E5}" type="datetime2">
              <a:rPr lang="en-US" smtClean="0">
                <a:latin typeface="Arial"/>
              </a:rPr>
              <a:pPr/>
              <a:t>Saturday, September 14, 2024</a:t>
            </a:fld>
            <a:endParaRPr lang="en-US">
              <a:latin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Arial"/>
              </a:rPr>
              <a:pPr/>
              <a:t>‹#›</a:t>
            </a:fld>
            <a:endParaRPr lang="en-US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573027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549AC-EB31-477F-92A9-B1988E232878}" type="datetime2">
              <a:rPr lang="en-US" smtClean="0">
                <a:latin typeface="Arial"/>
              </a:rPr>
              <a:pPr/>
              <a:t>Saturday, September 14, 2024</a:t>
            </a:fld>
            <a:endParaRPr lang="en-US">
              <a:latin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Arial"/>
              </a:rPr>
              <a:pPr/>
              <a:t>‹#›</a:t>
            </a:fld>
            <a:endParaRPr lang="en-US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516032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6A3A3-94A6-4E5B-AF39-173ACA3E61CC}" type="datetime2">
              <a:rPr lang="en-US" smtClean="0">
                <a:latin typeface="Arial"/>
              </a:rPr>
              <a:pPr/>
              <a:t>Saturday, September 14, 2024</a:t>
            </a:fld>
            <a:endParaRPr lang="en-US">
              <a:latin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Arial"/>
              </a:rPr>
              <a:pPr/>
              <a:t>‹#›</a:t>
            </a:fld>
            <a:endParaRPr lang="en-US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375938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1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8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3D019-A32C-4EAD-B8E6-DBDA699692FD}" type="datetime2">
              <a:rPr lang="en-US" smtClean="0">
                <a:latin typeface="Arial"/>
              </a:rPr>
              <a:pPr/>
              <a:t>Saturday, September 14, 2024</a:t>
            </a:fld>
            <a:endParaRPr lang="en-US">
              <a:latin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Arial"/>
              </a:rPr>
              <a:pPr/>
              <a:t>‹#›</a:t>
            </a:fld>
            <a:endParaRPr lang="en-US">
              <a:latin typeface="Arial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92167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BA98F-560C-4997-81C4-81D4D9187EAB}" type="datetime2">
              <a:rPr lang="en-US" smtClean="0">
                <a:latin typeface="Arial"/>
              </a:rPr>
              <a:pPr/>
              <a:t>Saturday, September 14, 2024</a:t>
            </a:fld>
            <a:endParaRPr lang="en-US">
              <a:latin typeface="Arial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Arial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Arial"/>
              </a:rPr>
              <a:pPr/>
              <a:t>‹#›</a:t>
            </a:fld>
            <a:endParaRPr lang="en-US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007994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972B2-CA5C-437D-87D0-8081271A9E4B}" type="datetime2">
              <a:rPr lang="en-US" smtClean="0">
                <a:latin typeface="Arial"/>
              </a:rPr>
              <a:pPr/>
              <a:t>Saturday, September 14, 2024</a:t>
            </a:fld>
            <a:endParaRPr lang="en-US">
              <a:latin typeface="Arial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Arial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Arial"/>
              </a:rPr>
              <a:pPr/>
              <a:t>‹#›</a:t>
            </a:fld>
            <a:endParaRPr lang="en-US">
              <a:latin typeface="Arial"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4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50382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D4847-11EF-4466-A8AD-85CDB7B49118}" type="datetime2">
              <a:rPr lang="en-US" smtClean="0">
                <a:latin typeface="Arial"/>
              </a:rPr>
              <a:pPr/>
              <a:t>Saturday, September 14, 2024</a:t>
            </a:fld>
            <a:endParaRPr lang="en-US">
              <a:latin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Arial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Arial"/>
              </a:rPr>
              <a:pPr/>
              <a:t>‹#›</a:t>
            </a:fld>
            <a:endParaRPr lang="en-US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260570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8457A-3AB9-4880-8A0C-9F8524491207}" type="datetime2">
              <a:rPr lang="en-US" smtClean="0">
                <a:latin typeface="Arial"/>
              </a:rPr>
              <a:pPr/>
              <a:t>Saturday, September 14, 2024</a:t>
            </a:fld>
            <a:endParaRPr lang="en-US">
              <a:latin typeface="Arial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Arial"/>
              </a:rPr>
              <a:pPr/>
              <a:t>‹#›</a:t>
            </a:fld>
            <a:endParaRPr lang="en-US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14433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6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976D3-5B7F-4300-ABED-C91F1B2AE209}" type="datetime2">
              <a:rPr lang="en-US" smtClean="0">
                <a:latin typeface="Arial"/>
              </a:rPr>
              <a:pPr/>
              <a:t>Saturday, September 14, 2024</a:t>
            </a:fld>
            <a:endParaRPr lang="en-US">
              <a:latin typeface="Arial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Arial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Arial"/>
              </a:rPr>
              <a:pPr/>
              <a:t>‹#›</a:t>
            </a:fld>
            <a:endParaRPr lang="en-US">
              <a:latin typeface="Arial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8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83985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C1E59-17DD-41CE-97CA-624A472382D4}" type="datetime2">
              <a:rPr lang="en-US" smtClean="0">
                <a:latin typeface="Arial"/>
              </a:rPr>
              <a:pPr/>
              <a:t>Saturday, September 14, 2024</a:t>
            </a:fld>
            <a:endParaRPr lang="en-US">
              <a:latin typeface="Arial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Arial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Arial"/>
              </a:rPr>
              <a:pPr/>
              <a:t>‹#›</a:t>
            </a:fld>
            <a:endParaRPr lang="en-US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271881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Arial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Arial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A80CB818-7379-467D-8E76-EF9D9074A26C}" type="datetime2">
              <a:rPr lang="en-US" smtClean="0">
                <a:latin typeface="Arial"/>
              </a:rPr>
              <a:pPr/>
              <a:t>Saturday, September 14, 2024</a:t>
            </a:fld>
            <a:endParaRPr lang="en-US" dirty="0">
              <a:latin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pPr algn="r"/>
            <a:endParaRPr lang="en-US" dirty="0">
              <a:latin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0CFEC368-1D7A-4F81-ABF6-AE0E36BAF64C}" type="slidenum">
              <a:rPr lang="en-US" smtClean="0">
                <a:latin typeface="Arial"/>
              </a:rPr>
              <a:pPr/>
              <a:t>‹#›</a:t>
            </a:fld>
            <a:endParaRPr lang="en-US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202299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rsmith@laureateinstitute.org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0.png"/><Relationship Id="rId3" Type="http://schemas.openxmlformats.org/officeDocument/2006/relationships/image" Target="../media/image8.tiff"/><Relationship Id="rId7" Type="http://schemas.openxmlformats.org/officeDocument/2006/relationships/image" Target="../media/image300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0.png"/><Relationship Id="rId5" Type="http://schemas.openxmlformats.org/officeDocument/2006/relationships/image" Target="../media/image10.png"/><Relationship Id="rId4" Type="http://schemas.openxmlformats.org/officeDocument/2006/relationships/image" Target="../media/image270.png"/><Relationship Id="rId9" Type="http://schemas.openxmlformats.org/officeDocument/2006/relationships/image" Target="../media/image32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0.png"/><Relationship Id="rId4" Type="http://schemas.openxmlformats.org/officeDocument/2006/relationships/image" Target="../media/image5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0.png"/><Relationship Id="rId4" Type="http://schemas.openxmlformats.org/officeDocument/2006/relationships/image" Target="../media/image5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89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32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9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1.png"/><Relationship Id="rId5" Type="http://schemas.openxmlformats.org/officeDocument/2006/relationships/image" Target="../media/image26.png"/><Relationship Id="rId4" Type="http://schemas.openxmlformats.org/officeDocument/2006/relationships/image" Target="../media/image95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00.png"/><Relationship Id="rId13" Type="http://schemas.openxmlformats.org/officeDocument/2006/relationships/image" Target="../media/image2500.png"/><Relationship Id="rId3" Type="http://schemas.openxmlformats.org/officeDocument/2006/relationships/image" Target="../media/image1500.png"/><Relationship Id="rId7" Type="http://schemas.openxmlformats.org/officeDocument/2006/relationships/image" Target="../media/image190.png"/><Relationship Id="rId12" Type="http://schemas.openxmlformats.org/officeDocument/2006/relationships/image" Target="../media/image240.png"/><Relationship Id="rId2" Type="http://schemas.openxmlformats.org/officeDocument/2006/relationships/image" Target="../media/image14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11" Type="http://schemas.openxmlformats.org/officeDocument/2006/relationships/image" Target="../media/image2300.png"/><Relationship Id="rId5" Type="http://schemas.openxmlformats.org/officeDocument/2006/relationships/image" Target="../media/image35.png"/><Relationship Id="rId10" Type="http://schemas.openxmlformats.org/officeDocument/2006/relationships/image" Target="../media/image2200.png"/><Relationship Id="rId4" Type="http://schemas.openxmlformats.org/officeDocument/2006/relationships/image" Target="../media/image34.png"/><Relationship Id="rId9" Type="http://schemas.openxmlformats.org/officeDocument/2006/relationships/image" Target="../media/image2100.png"/><Relationship Id="rId14" Type="http://schemas.openxmlformats.org/officeDocument/2006/relationships/image" Target="../media/image26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00.png"/><Relationship Id="rId13" Type="http://schemas.openxmlformats.org/officeDocument/2006/relationships/image" Target="../media/image2000.png"/><Relationship Id="rId3" Type="http://schemas.openxmlformats.org/officeDocument/2006/relationships/image" Target="../media/image1500.png"/><Relationship Id="rId7" Type="http://schemas.openxmlformats.org/officeDocument/2006/relationships/image" Target="../media/image190.png"/><Relationship Id="rId12" Type="http://schemas.openxmlformats.org/officeDocument/2006/relationships/image" Target="../media/image2300.png"/><Relationship Id="rId2" Type="http://schemas.openxmlformats.org/officeDocument/2006/relationships/image" Target="../media/image14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11" Type="http://schemas.openxmlformats.org/officeDocument/2006/relationships/image" Target="../media/image37.png"/><Relationship Id="rId5" Type="http://schemas.openxmlformats.org/officeDocument/2006/relationships/image" Target="../media/image35.png"/><Relationship Id="rId15" Type="http://schemas.openxmlformats.org/officeDocument/2006/relationships/image" Target="../media/image260.png"/><Relationship Id="rId10" Type="http://schemas.openxmlformats.org/officeDocument/2006/relationships/image" Target="../media/image2700.png"/><Relationship Id="rId4" Type="http://schemas.openxmlformats.org/officeDocument/2006/relationships/image" Target="../media/image34.png"/><Relationship Id="rId9" Type="http://schemas.openxmlformats.org/officeDocument/2006/relationships/image" Target="../media/image240.png"/><Relationship Id="rId14" Type="http://schemas.openxmlformats.org/officeDocument/2006/relationships/image" Target="../media/image250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10.png"/><Relationship Id="rId7" Type="http://schemas.openxmlformats.org/officeDocument/2006/relationships/image" Target="../media/image3400.png"/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220.png"/><Relationship Id="rId4" Type="http://schemas.openxmlformats.org/officeDocument/2006/relationships/image" Target="../media/image311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.png"/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00.png"/><Relationship Id="rId5" Type="http://schemas.openxmlformats.org/officeDocument/2006/relationships/image" Target="../media/image3700.png"/><Relationship Id="rId4" Type="http://schemas.openxmlformats.org/officeDocument/2006/relationships/image" Target="../media/image360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.png"/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00.png"/><Relationship Id="rId5" Type="http://schemas.openxmlformats.org/officeDocument/2006/relationships/image" Target="../media/image3700.png"/><Relationship Id="rId4" Type="http://schemas.openxmlformats.org/officeDocument/2006/relationships/image" Target="../media/image3600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1.png"/><Relationship Id="rId3" Type="http://schemas.openxmlformats.org/officeDocument/2006/relationships/image" Target="../media/image5600.png"/><Relationship Id="rId7" Type="http://schemas.openxmlformats.org/officeDocument/2006/relationships/image" Target="../media/image6000.png"/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00.png"/><Relationship Id="rId5" Type="http://schemas.openxmlformats.org/officeDocument/2006/relationships/image" Target="../media/image5800.png"/><Relationship Id="rId4" Type="http://schemas.openxmlformats.org/officeDocument/2006/relationships/image" Target="../media/image570.png"/><Relationship Id="rId9" Type="http://schemas.openxmlformats.org/officeDocument/2006/relationships/image" Target="../media/image5200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0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tif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1.png"/><Relationship Id="rId4" Type="http://schemas.openxmlformats.org/officeDocument/2006/relationships/image" Target="../media/image440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tiff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tiff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tiff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hyperlink" Target="https://medicine.yale.edu/psychiatry/education/map/support/ryan/" TargetMode="Externa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600" b="1" dirty="0"/>
              <a:t>Active inference as a computational framework for modeling empirical data</a:t>
            </a:r>
            <a:endParaRPr lang="en-US" sz="3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Ryan Smith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0802" y="5573299"/>
            <a:ext cx="4653786" cy="86560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164CA8F-E5A8-451D-AAD0-31EDD47C5977}"/>
              </a:ext>
            </a:extLst>
          </p:cNvPr>
          <p:cNvSpPr txBox="1"/>
          <p:nvPr/>
        </p:nvSpPr>
        <p:spPr>
          <a:xfrm>
            <a:off x="107601" y="6057900"/>
            <a:ext cx="37785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Email: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Arial"/>
                <a:ea typeface="+mn-ea"/>
                <a:cs typeface="+mn-cs"/>
                <a:hlinkClick r:id="rId3"/>
              </a:rPr>
              <a:t>rsmith@laureateinstitute.org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292934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Twitter: @RyanSmith_LIBR </a:t>
            </a:r>
          </a:p>
        </p:txBody>
      </p:sp>
    </p:spTree>
    <p:extLst>
      <p:ext uri="{BB962C8B-B14F-4D97-AF65-F5344CB8AC3E}">
        <p14:creationId xmlns:p14="http://schemas.microsoft.com/office/powerpoint/2010/main" val="3009759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3BE7B4A7-8B19-4386-8A55-C331C1DCC8E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53921" y="5106838"/>
                <a:ext cx="8772029" cy="1489917"/>
              </a:xfrm>
            </p:spPr>
            <p:txBody>
              <a:bodyPr>
                <a:normAutofit fontScale="92500" lnSpcReduction="10000"/>
              </a:bodyPr>
              <a:lstStyle/>
              <a:p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 = a </a:t>
                </a:r>
                <a:r>
                  <a:rPr lang="en-US" dirty="0" err="1"/>
                  <a:t>softmax</a:t>
                </a:r>
                <a:r>
                  <a:rPr lang="en-US" dirty="0"/>
                  <a:t> (normalized exponential) function - </a:t>
                </a:r>
                <a:r>
                  <a:rPr lang="en-US" b="1" dirty="0"/>
                  <a:t>transforms a vector into a probability distribution</a:t>
                </a:r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(non-negative values that sum to 1) 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3BE7B4A7-8B19-4386-8A55-C331C1DCC8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3921" y="5106838"/>
                <a:ext cx="8772029" cy="1489917"/>
              </a:xfrm>
              <a:blipFill>
                <a:blip r:embed="rId2"/>
                <a:stretch>
                  <a:fillRect l="-4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 descr="Diagram, schematic&#10;&#10;Description automatically generated">
            <a:extLst>
              <a:ext uri="{FF2B5EF4-FFF2-40B4-BE49-F238E27FC236}">
                <a16:creationId xmlns:a16="http://schemas.microsoft.com/office/drawing/2014/main" id="{575B1F5F-53FA-47F2-952A-B2F0DD5972A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30" t="23490" r="83359" b="54104"/>
          <a:stretch/>
        </p:blipFill>
        <p:spPr>
          <a:xfrm>
            <a:off x="638124" y="2349252"/>
            <a:ext cx="2429284" cy="242089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32EE4AA9-782E-4094-8170-C50B99C9AC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257" y="381000"/>
            <a:ext cx="8229600" cy="990600"/>
          </a:xfrm>
        </p:spPr>
        <p:txBody>
          <a:bodyPr>
            <a:normAutofit/>
          </a:bodyPr>
          <a:lstStyle/>
          <a:p>
            <a:r>
              <a:rPr lang="en-US" dirty="0"/>
              <a:t>Static perception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B7F95A2-1254-4B30-B2CC-85BE6374A462}"/>
              </a:ext>
            </a:extLst>
          </p:cNvPr>
          <p:cNvCxnSpPr/>
          <p:nvPr/>
        </p:nvCxnSpPr>
        <p:spPr>
          <a:xfrm flipH="1">
            <a:off x="3270608" y="2026087"/>
            <a:ext cx="936172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19559D5-CCF5-46B4-9E5C-C7C90C826E9A}"/>
                  </a:ext>
                </a:extLst>
              </p:cNvPr>
              <p:cNvSpPr txBox="1"/>
              <p:nvPr/>
            </p:nvSpPr>
            <p:spPr>
              <a:xfrm>
                <a:off x="4489809" y="1702921"/>
                <a:ext cx="3230340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Equivalent to Bayes theorem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𝑝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r>
                        <a:rPr kumimoji="0" lang="en-US" sz="1800" b="0" i="1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𝑠</m:t>
                      </m:r>
                      <m:r>
                        <a:rPr kumimoji="0" lang="en-US" sz="1800" b="0" i="1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|</m:t>
                      </m:r>
                      <m:r>
                        <a:rPr kumimoji="0" lang="en-US" sz="1800" b="0" i="1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𝑜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∝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𝑝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𝑝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r>
                        <a:rPr kumimoji="0" lang="en-US" sz="1800" b="0" i="1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𝑜</m:t>
                      </m:r>
                      <m:r>
                        <a:rPr kumimoji="0" lang="en-US" sz="1800" b="0" i="1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|</m:t>
                      </m:r>
                      <m:r>
                        <a:rPr kumimoji="0" lang="en-US" sz="1800" b="0" i="1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𝑠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19559D5-CCF5-46B4-9E5C-C7C90C826E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9809" y="1702921"/>
                <a:ext cx="3230340" cy="646331"/>
              </a:xfrm>
              <a:prstGeom prst="rect">
                <a:avLst/>
              </a:prstGeom>
              <a:blipFill>
                <a:blip r:embed="rId4"/>
                <a:stretch>
                  <a:fillRect l="-1701" t="-4717" b="-84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3" name="Picture 22">
            <a:extLst>
              <a:ext uri="{FF2B5EF4-FFF2-40B4-BE49-F238E27FC236}">
                <a16:creationId xmlns:a16="http://schemas.microsoft.com/office/drawing/2014/main" id="{8E4B92AD-D105-4FF5-BEAB-619CEC830A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882" y="1390908"/>
            <a:ext cx="2511231" cy="93691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DA44E2B-66E5-4E5A-A1F7-B0C6161FF84E}"/>
                  </a:ext>
                </a:extLst>
              </p:cNvPr>
              <p:cNvSpPr txBox="1"/>
              <p:nvPr/>
            </p:nvSpPr>
            <p:spPr>
              <a:xfrm>
                <a:off x="3733154" y="4219902"/>
                <a:ext cx="183338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𝑜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 = observation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DA44E2B-66E5-4E5A-A1F7-B0C6161FF8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3154" y="4219902"/>
                <a:ext cx="1833388" cy="369332"/>
              </a:xfrm>
              <a:prstGeom prst="rect">
                <a:avLst/>
              </a:prstGeom>
              <a:blipFill>
                <a:blip r:embed="rId6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0BDEDEA-C304-48DD-9D8D-7321826A5832}"/>
              </a:ext>
            </a:extLst>
          </p:cNvPr>
          <p:cNvCxnSpPr/>
          <p:nvPr/>
        </p:nvCxnSpPr>
        <p:spPr>
          <a:xfrm flipH="1">
            <a:off x="2634247" y="4404568"/>
            <a:ext cx="936172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1C0DD3F-54FA-447B-8C3D-2A077A765965}"/>
                  </a:ext>
                </a:extLst>
              </p:cNvPr>
              <p:cNvSpPr txBox="1"/>
              <p:nvPr/>
            </p:nvSpPr>
            <p:spPr>
              <a:xfrm>
                <a:off x="3663225" y="2793747"/>
                <a:ext cx="197324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𝑠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 = hidden states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1C0DD3F-54FA-447B-8C3D-2A077A7659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3225" y="2793747"/>
                <a:ext cx="1973246" cy="369332"/>
              </a:xfrm>
              <a:prstGeom prst="rect">
                <a:avLst/>
              </a:prstGeom>
              <a:blipFill>
                <a:blip r:embed="rId7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8F40E4A-E1DF-4305-804A-9BA9A4BF588D}"/>
              </a:ext>
            </a:extLst>
          </p:cNvPr>
          <p:cNvCxnSpPr>
            <a:cxnSpLocks/>
          </p:cNvCxnSpPr>
          <p:nvPr/>
        </p:nvCxnSpPr>
        <p:spPr>
          <a:xfrm flipH="1" flipV="1">
            <a:off x="2634247" y="2848945"/>
            <a:ext cx="936172" cy="13338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A208544-D6FD-46B0-8793-47F5C726EC9B}"/>
                  </a:ext>
                </a:extLst>
              </p:cNvPr>
              <p:cNvSpPr txBox="1"/>
              <p:nvPr/>
            </p:nvSpPr>
            <p:spPr>
              <a:xfrm>
                <a:off x="481968" y="3559697"/>
                <a:ext cx="1340701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Prior belief</a:t>
                </a:r>
              </a:p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𝑝</m:t>
                      </m:r>
                      <m:r>
                        <a:rPr kumimoji="0" lang="en-US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r>
                        <a:rPr kumimoji="0" lang="en-US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𝑠</m:t>
                      </m:r>
                      <m:r>
                        <a:rPr kumimoji="0" lang="en-US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US" sz="1800" b="0" i="1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A208544-D6FD-46B0-8793-47F5C726EC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968" y="3559697"/>
                <a:ext cx="1340701" cy="646331"/>
              </a:xfrm>
              <a:prstGeom prst="rect">
                <a:avLst/>
              </a:prstGeom>
              <a:blipFill>
                <a:blip r:embed="rId8"/>
                <a:stretch>
                  <a:fillRect l="-1364" t="-5660" r="-1818" b="-75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F3FE8D1-50B3-46ED-AAE7-F5E4F5E11799}"/>
              </a:ext>
            </a:extLst>
          </p:cNvPr>
          <p:cNvCxnSpPr>
            <a:cxnSpLocks/>
          </p:cNvCxnSpPr>
          <p:nvPr/>
        </p:nvCxnSpPr>
        <p:spPr>
          <a:xfrm flipV="1">
            <a:off x="1206291" y="3168068"/>
            <a:ext cx="0" cy="37019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AFF8263-A621-4726-9425-565DD39C5FB4}"/>
                  </a:ext>
                </a:extLst>
              </p:cNvPr>
              <p:cNvSpPr txBox="1"/>
              <p:nvPr/>
            </p:nvSpPr>
            <p:spPr>
              <a:xfrm>
                <a:off x="3588452" y="3569508"/>
                <a:ext cx="351393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A</a:t>
                </a:r>
                <a:r>
                  <a:rPr kumimoji="0" lang="en-US" sz="18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 =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𝑝</m:t>
                    </m:r>
                    <m:r>
                      <a:rPr kumimoji="0" lang="en-US" sz="18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(</m:t>
                    </m:r>
                    <m:r>
                      <a:rPr kumimoji="0" lang="en-US" sz="1800" b="0" i="1" u="none" strike="noStrike" kern="1200" cap="none" spc="0" normalizeH="0" baseline="0" noProof="0" dirty="0" err="1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𝑜</m:t>
                    </m:r>
                    <m:r>
                      <a:rPr kumimoji="0" lang="en-US" sz="1800" b="0" i="1" u="none" strike="noStrike" kern="1200" cap="none" spc="0" normalizeH="0" baseline="0" noProof="0" dirty="0" err="1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|</m:t>
                    </m:r>
                    <m:r>
                      <a:rPr kumimoji="0" lang="en-US" sz="1800" b="0" i="1" u="none" strike="noStrike" kern="1200" cap="none" spc="0" normalizeH="0" baseline="0" noProof="0" dirty="0" err="1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𝑠</m:t>
                    </m:r>
                    <m:r>
                      <a:rPr kumimoji="0" lang="en-US" sz="18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) 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= likelihood mapping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AFF8263-A621-4726-9425-565DD39C5F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8452" y="3569508"/>
                <a:ext cx="3513930" cy="369332"/>
              </a:xfrm>
              <a:prstGeom prst="rect">
                <a:avLst/>
              </a:prstGeom>
              <a:blipFill>
                <a:blip r:embed="rId9"/>
                <a:stretch>
                  <a:fillRect l="-1563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BD3EC57-FD57-443C-8D45-61E7189AB31A}"/>
              </a:ext>
            </a:extLst>
          </p:cNvPr>
          <p:cNvCxnSpPr>
            <a:cxnSpLocks/>
          </p:cNvCxnSpPr>
          <p:nvPr/>
        </p:nvCxnSpPr>
        <p:spPr>
          <a:xfrm flipH="1" flipV="1">
            <a:off x="2527432" y="3559697"/>
            <a:ext cx="945408" cy="13665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7385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1" grpId="0"/>
      <p:bldP spid="16" grpId="0"/>
      <p:bldP spid="19" grpId="0"/>
      <p:bldP spid="2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Text&#10;&#10;Description automatically generated with medium confidence">
            <a:extLst>
              <a:ext uri="{FF2B5EF4-FFF2-40B4-BE49-F238E27FC236}">
                <a16:creationId xmlns:a16="http://schemas.microsoft.com/office/drawing/2014/main" id="{8514FF80-7978-4EB4-8AEF-91C0025E11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3357"/>
            <a:ext cx="9144000" cy="61722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CB68844-3675-4C2E-AA95-C47D2B7EB61B}"/>
              </a:ext>
            </a:extLst>
          </p:cNvPr>
          <p:cNvSpPr/>
          <p:nvPr/>
        </p:nvSpPr>
        <p:spPr>
          <a:xfrm>
            <a:off x="5257822" y="1894114"/>
            <a:ext cx="427085" cy="3887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891E23B-03DB-41B0-B647-17D170FBCD2B}"/>
              </a:ext>
            </a:extLst>
          </p:cNvPr>
          <p:cNvSpPr txBox="1"/>
          <p:nvPr/>
        </p:nvSpPr>
        <p:spPr>
          <a:xfrm>
            <a:off x="609600" y="1846726"/>
            <a:ext cx="1600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Example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292934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C5299AF-0CE9-4498-A504-89D03C675E71}"/>
              </a:ext>
            </a:extLst>
          </p:cNvPr>
          <p:cNvSpPr/>
          <p:nvPr/>
        </p:nvSpPr>
        <p:spPr>
          <a:xfrm>
            <a:off x="5772150" y="1078708"/>
            <a:ext cx="1828800" cy="27146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CF0D442-1054-47EB-8E87-AB8F2071CFA2}"/>
              </a:ext>
            </a:extLst>
          </p:cNvPr>
          <p:cNvSpPr/>
          <p:nvPr/>
        </p:nvSpPr>
        <p:spPr>
          <a:xfrm>
            <a:off x="495300" y="1295401"/>
            <a:ext cx="1212056" cy="27146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06C351E-3104-4C0C-AF8C-62A455754551}"/>
              </a:ext>
            </a:extLst>
          </p:cNvPr>
          <p:cNvSpPr/>
          <p:nvPr/>
        </p:nvSpPr>
        <p:spPr>
          <a:xfrm>
            <a:off x="4651794" y="1316833"/>
            <a:ext cx="977481" cy="2119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5193AC2-710D-47C9-A30D-B5B11D37A9E2}"/>
              </a:ext>
            </a:extLst>
          </p:cNvPr>
          <p:cNvSpPr/>
          <p:nvPr/>
        </p:nvSpPr>
        <p:spPr>
          <a:xfrm>
            <a:off x="5283409" y="1533526"/>
            <a:ext cx="1317416" cy="1819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2DF91AC-A7B1-4757-AEB5-4FE59C08ED1E}"/>
              </a:ext>
            </a:extLst>
          </p:cNvPr>
          <p:cNvSpPr/>
          <p:nvPr/>
        </p:nvSpPr>
        <p:spPr>
          <a:xfrm>
            <a:off x="5629275" y="1985962"/>
            <a:ext cx="2850356" cy="42576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84539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9" grpId="0" animBg="1"/>
      <p:bldP spid="22" grpId="0" animBg="1"/>
      <p:bldP spid="25" grpId="0" animBg="1"/>
      <p:bldP spid="2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Diagram, schematic&#10;&#10;Description automatically generated">
            <a:extLst>
              <a:ext uri="{FF2B5EF4-FFF2-40B4-BE49-F238E27FC236}">
                <a16:creationId xmlns:a16="http://schemas.microsoft.com/office/drawing/2014/main" id="{575B1F5F-53FA-47F2-952A-B2F0DD5972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30" t="23490" r="83359" b="54104"/>
          <a:stretch/>
        </p:blipFill>
        <p:spPr>
          <a:xfrm>
            <a:off x="638124" y="2349252"/>
            <a:ext cx="2429284" cy="242089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32EE4AA9-782E-4094-8170-C50B99C9AC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257" y="381000"/>
            <a:ext cx="8229600" cy="990600"/>
          </a:xfrm>
        </p:spPr>
        <p:txBody>
          <a:bodyPr>
            <a:normAutofit/>
          </a:bodyPr>
          <a:lstStyle/>
          <a:p>
            <a:r>
              <a:rPr lang="en-US" dirty="0"/>
              <a:t>Static perception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B7F95A2-1254-4B30-B2CC-85BE6374A462}"/>
              </a:ext>
            </a:extLst>
          </p:cNvPr>
          <p:cNvCxnSpPr/>
          <p:nvPr/>
        </p:nvCxnSpPr>
        <p:spPr>
          <a:xfrm flipH="1">
            <a:off x="3270608" y="2026087"/>
            <a:ext cx="936172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AFC446D5-588F-4D47-8E33-017F50BD72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636" y="4380954"/>
            <a:ext cx="1076392" cy="70067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514BD28-F2C6-4DF9-B9B9-8C2BD6BD94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6317" y="2745633"/>
            <a:ext cx="1452181" cy="62771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020474E-71F0-47FE-92A5-754C140EE8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3199" y="3674514"/>
            <a:ext cx="1089791" cy="73005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E4B92AD-D105-4FF5-BEAB-619CEC830A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4882" y="1390908"/>
            <a:ext cx="2511231" cy="936912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0BDEDEA-C304-48DD-9D8D-7321826A5832}"/>
              </a:ext>
            </a:extLst>
          </p:cNvPr>
          <p:cNvCxnSpPr>
            <a:cxnSpLocks/>
          </p:cNvCxnSpPr>
          <p:nvPr/>
        </p:nvCxnSpPr>
        <p:spPr>
          <a:xfrm flipH="1">
            <a:off x="2634248" y="4039541"/>
            <a:ext cx="1283201" cy="36502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F3FE8D1-50B3-46ED-AAE7-F5E4F5E11799}"/>
              </a:ext>
            </a:extLst>
          </p:cNvPr>
          <p:cNvCxnSpPr>
            <a:cxnSpLocks/>
          </p:cNvCxnSpPr>
          <p:nvPr/>
        </p:nvCxnSpPr>
        <p:spPr>
          <a:xfrm flipV="1">
            <a:off x="1206291" y="3168069"/>
            <a:ext cx="0" cy="105398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BD3EC57-FD57-443C-8D45-61E7189AB31A}"/>
              </a:ext>
            </a:extLst>
          </p:cNvPr>
          <p:cNvCxnSpPr>
            <a:cxnSpLocks/>
          </p:cNvCxnSpPr>
          <p:nvPr/>
        </p:nvCxnSpPr>
        <p:spPr>
          <a:xfrm flipH="1">
            <a:off x="2527433" y="3168069"/>
            <a:ext cx="743175" cy="39162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B42EC3E3-9F7E-43A3-8AF6-68123DC7009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3719" t="27642" r="17452" b="21769"/>
          <a:stretch/>
        </p:blipFill>
        <p:spPr>
          <a:xfrm>
            <a:off x="4350542" y="1859953"/>
            <a:ext cx="246498" cy="318026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84415E92-FB61-4B43-A738-029AD5B3E9C4}"/>
              </a:ext>
            </a:extLst>
          </p:cNvPr>
          <p:cNvSpPr txBox="1"/>
          <p:nvPr/>
        </p:nvSpPr>
        <p:spPr>
          <a:xfrm>
            <a:off x="5580470" y="1681489"/>
            <a:ext cx="31868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Left machine is more likely to pay out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DCFCC1D-3371-4FCA-89CF-9F83D0ABE743}"/>
              </a:ext>
            </a:extLst>
          </p:cNvPr>
          <p:cNvSpPr txBox="1"/>
          <p:nvPr/>
        </p:nvSpPr>
        <p:spPr>
          <a:xfrm>
            <a:off x="174528" y="5163019"/>
            <a:ext cx="188287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Both machines are equally likely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0520E8E-04A0-4EBB-8A6A-0D20598E1BB0}"/>
              </a:ext>
            </a:extLst>
          </p:cNvPr>
          <p:cNvSpPr txBox="1"/>
          <p:nvPr/>
        </p:nvSpPr>
        <p:spPr>
          <a:xfrm>
            <a:off x="5172989" y="3659257"/>
            <a:ext cx="29780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Hint = “try left machine”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26CCC58-7CE2-4361-A658-9B97EA106AF1}"/>
              </a:ext>
            </a:extLst>
          </p:cNvPr>
          <p:cNvSpPr txBox="1"/>
          <p:nvPr/>
        </p:nvSpPr>
        <p:spPr>
          <a:xfrm>
            <a:off x="4778473" y="2806444"/>
            <a:ext cx="435123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p(hint=left machine | left machine is better) = .9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D0AF9FF-91FB-4872-95E2-6346C8E58AC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76594" y="4404568"/>
            <a:ext cx="2690770" cy="228245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5C34AE0E-B4DF-4B6B-A5FD-53E9ECC0BEE8}"/>
              </a:ext>
            </a:extLst>
          </p:cNvPr>
          <p:cNvSpPr/>
          <p:nvPr/>
        </p:nvSpPr>
        <p:spPr>
          <a:xfrm>
            <a:off x="4017465" y="2728915"/>
            <a:ext cx="675979" cy="29910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1B2DBBF-7803-4D20-ACCE-1D584139E705}"/>
              </a:ext>
            </a:extLst>
          </p:cNvPr>
          <p:cNvSpPr txBox="1"/>
          <p:nvPr/>
        </p:nvSpPr>
        <p:spPr>
          <a:xfrm>
            <a:off x="4008277" y="2367942"/>
            <a:ext cx="7701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    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292934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40" name="Picture 39" descr="Diagram, schematic&#10;&#10;Description automatically generated">
            <a:extLst>
              <a:ext uri="{FF2B5EF4-FFF2-40B4-BE49-F238E27FC236}">
                <a16:creationId xmlns:a16="http://schemas.microsoft.com/office/drawing/2014/main" id="{A838BD5D-9325-40F5-82B4-3347A3800E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49" t="24972" r="62628" b="71403"/>
          <a:stretch/>
        </p:blipFill>
        <p:spPr>
          <a:xfrm>
            <a:off x="173036" y="6182480"/>
            <a:ext cx="4750290" cy="433612"/>
          </a:xfrm>
          <a:prstGeom prst="rect">
            <a:avLst/>
          </a:prstGeom>
        </p:spPr>
      </p:pic>
      <p:pic>
        <p:nvPicPr>
          <p:cNvPr id="41" name="Picture 40" descr="Diagram, schematic&#10;&#10;Description automatically generated">
            <a:extLst>
              <a:ext uri="{FF2B5EF4-FFF2-40B4-BE49-F238E27FC236}">
                <a16:creationId xmlns:a16="http://schemas.microsoft.com/office/drawing/2014/main" id="{17AE578E-225E-4E42-B210-1529D9614B5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49" t="30283" r="62628" b="64617"/>
          <a:stretch/>
        </p:blipFill>
        <p:spPr>
          <a:xfrm>
            <a:off x="4801044" y="6123798"/>
            <a:ext cx="1076392" cy="550975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6FF89611-9BB0-4B6E-9755-0130B212BC18}"/>
              </a:ext>
            </a:extLst>
          </p:cNvPr>
          <p:cNvSpPr/>
          <p:nvPr/>
        </p:nvSpPr>
        <p:spPr>
          <a:xfrm>
            <a:off x="57075" y="6025672"/>
            <a:ext cx="5820361" cy="7761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43" name="Picture 42" descr="Diagram, schematic&#10;&#10;Description automatically generated">
            <a:extLst>
              <a:ext uri="{FF2B5EF4-FFF2-40B4-BE49-F238E27FC236}">
                <a16:creationId xmlns:a16="http://schemas.microsoft.com/office/drawing/2014/main" id="{75372FF3-684D-4732-BA1F-95CCED6F69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63" t="38852" r="67530" b="57609"/>
          <a:stretch/>
        </p:blipFill>
        <p:spPr>
          <a:xfrm>
            <a:off x="4555996" y="1672188"/>
            <a:ext cx="262502" cy="568683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FB912B77-6D76-43F0-A829-2242C88F5A96}"/>
              </a:ext>
            </a:extLst>
          </p:cNvPr>
          <p:cNvSpPr txBox="1"/>
          <p:nvPr/>
        </p:nvSpPr>
        <p:spPr>
          <a:xfrm>
            <a:off x="4805686" y="1782518"/>
            <a:ext cx="41026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?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292934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24" name="Picture 23" descr="Diagram, schematic&#10;&#10;Description automatically generated">
            <a:extLst>
              <a:ext uri="{FF2B5EF4-FFF2-40B4-BE49-F238E27FC236}">
                <a16:creationId xmlns:a16="http://schemas.microsoft.com/office/drawing/2014/main" id="{661905DA-AE8A-4BF0-802D-0507528498D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57" t="38852" r="65207" b="56015"/>
          <a:stretch/>
        </p:blipFill>
        <p:spPr>
          <a:xfrm>
            <a:off x="4846730" y="1664685"/>
            <a:ext cx="727212" cy="824918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B1A56D3C-8FF1-47B8-A1A7-B42CA1FDED38}"/>
              </a:ext>
            </a:extLst>
          </p:cNvPr>
          <p:cNvSpPr txBox="1"/>
          <p:nvPr/>
        </p:nvSpPr>
        <p:spPr>
          <a:xfrm>
            <a:off x="1391335" y="4344104"/>
            <a:ext cx="77019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292934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26310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5" grpId="0"/>
      <p:bldP spid="28" grpId="0"/>
      <p:bldP spid="29" grpId="0"/>
      <p:bldP spid="36" grpId="0" animBg="1"/>
      <p:bldP spid="38" grpId="0"/>
      <p:bldP spid="42" grpId="0" animBg="1"/>
      <p:bldP spid="45" grpId="0"/>
      <p:bldP spid="3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6083CAD-2E96-4ED5-81C6-5FBC185611C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01684" y="1452560"/>
                <a:ext cx="8176346" cy="5262563"/>
              </a:xfrm>
            </p:spPr>
            <p:txBody>
              <a:bodyPr>
                <a:normAutofit/>
              </a:bodyPr>
              <a:lstStyle/>
              <a:p>
                <a:pPr>
                  <a:spcBef>
                    <a:spcPts val="0"/>
                  </a:spcBef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(Greek letter tau) – the time </a:t>
                </a:r>
                <a:r>
                  <a:rPr lang="en-US" b="1" dirty="0">
                    <a:solidFill>
                      <a:schemeClr val="tx1"/>
                    </a:solidFill>
                  </a:rPr>
                  <a:t>about which </a:t>
                </a:r>
                <a:r>
                  <a:rPr lang="en-US" dirty="0">
                    <a:solidFill>
                      <a:schemeClr val="tx1"/>
                    </a:solidFill>
                  </a:rPr>
                  <a:t>I have a belief</a:t>
                </a:r>
              </a:p>
              <a:p>
                <a:pPr lvl="1">
                  <a:spcBef>
                    <a:spcPts val="0"/>
                  </a:spcBef>
                  <a:spcAft>
                    <a:spcPts val="600"/>
                  </a:spcAft>
                </a:pPr>
                <a:r>
                  <a:rPr lang="en-US" dirty="0">
                    <a:solidFill>
                      <a:schemeClr val="tx1"/>
                    </a:solidFill>
                  </a:rPr>
                  <a:t>I believe I </a:t>
                </a:r>
                <a:r>
                  <a:rPr lang="en-US" b="1" dirty="0">
                    <a:solidFill>
                      <a:schemeClr val="tx1"/>
                    </a:solidFill>
                  </a:rPr>
                  <a:t>am</a:t>
                </a:r>
                <a:r>
                  <a:rPr lang="en-US" dirty="0">
                    <a:solidFill>
                      <a:schemeClr val="tx1"/>
                    </a:solidFill>
                  </a:rPr>
                  <a:t> now in my car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)</a:t>
                </a:r>
              </a:p>
              <a:p>
                <a:pPr lvl="1">
                  <a:spcBef>
                    <a:spcPts val="0"/>
                  </a:spcBef>
                  <a:spcAft>
                    <a:spcPts val="600"/>
                  </a:spcAft>
                </a:pPr>
                <a:r>
                  <a:rPr lang="en-US" dirty="0">
                    <a:solidFill>
                      <a:schemeClr val="tx1"/>
                    </a:solidFill>
                  </a:rPr>
                  <a:t>I believe I </a:t>
                </a:r>
                <a:r>
                  <a:rPr lang="en-US" b="1" dirty="0">
                    <a:solidFill>
                      <a:schemeClr val="tx1"/>
                    </a:solidFill>
                  </a:rPr>
                  <a:t>was</a:t>
                </a:r>
                <a:r>
                  <a:rPr lang="en-US" dirty="0">
                    <a:solidFill>
                      <a:schemeClr val="tx1"/>
                    </a:solidFill>
                  </a:rPr>
                  <a:t> in my kitchen 10 min ago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lvl="1">
                  <a:spcBef>
                    <a:spcPts val="0"/>
                  </a:spcBef>
                  <a:spcAft>
                    <a:spcPts val="600"/>
                  </a:spcAft>
                </a:pPr>
                <a:r>
                  <a:rPr lang="en-US" dirty="0">
                    <a:solidFill>
                      <a:schemeClr val="tx1"/>
                    </a:solidFill>
                  </a:rPr>
                  <a:t>I believe I </a:t>
                </a:r>
                <a:r>
                  <a:rPr lang="en-US" b="1" dirty="0">
                    <a:solidFill>
                      <a:schemeClr val="tx1"/>
                    </a:solidFill>
                  </a:rPr>
                  <a:t>will be </a:t>
                </a:r>
                <a:r>
                  <a:rPr lang="en-US" dirty="0">
                    <a:solidFill>
                      <a:schemeClr val="tx1"/>
                    </a:solidFill>
                  </a:rPr>
                  <a:t>at work in 20 min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)</a:t>
                </a:r>
              </a:p>
              <a:p>
                <a:pPr marL="0" indent="0">
                  <a:spcBef>
                    <a:spcPts val="0"/>
                  </a:spcBef>
                  <a:spcAft>
                    <a:spcPts val="600"/>
                  </a:spcAft>
                  <a:buNone/>
                </a:pPr>
                <a:endParaRPr lang="en-US" dirty="0">
                  <a:solidFill>
                    <a:schemeClr val="tx1"/>
                  </a:solidFill>
                </a:endParaRPr>
              </a:p>
              <a:p>
                <a:pPr>
                  <a:spcBef>
                    <a:spcPts val="0"/>
                  </a:spcBef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– the time </a:t>
                </a:r>
                <a:r>
                  <a:rPr lang="en-US" b="1" dirty="0">
                    <a:solidFill>
                      <a:schemeClr val="tx1"/>
                    </a:solidFill>
                  </a:rPr>
                  <a:t>at which </a:t>
                </a:r>
                <a:r>
                  <a:rPr lang="en-US" dirty="0">
                    <a:solidFill>
                      <a:schemeClr val="tx1"/>
                    </a:solidFill>
                  </a:rPr>
                  <a:t>a </a:t>
                </a:r>
                <a:r>
                  <a:rPr lang="en-US" b="1" dirty="0">
                    <a:solidFill>
                      <a:schemeClr val="tx1"/>
                    </a:solidFill>
                  </a:rPr>
                  <a:t>new observation </a:t>
                </a:r>
                <a:r>
                  <a:rPr lang="en-US" dirty="0">
                    <a:solidFill>
                      <a:schemeClr val="tx1"/>
                    </a:solidFill>
                  </a:rPr>
                  <a:t>is given</a:t>
                </a:r>
              </a:p>
              <a:p>
                <a:pPr lvl="1">
                  <a:spcBef>
                    <a:spcPts val="0"/>
                  </a:spcBef>
                  <a:spcAft>
                    <a:spcPts val="600"/>
                  </a:spcAft>
                </a:pPr>
                <a:r>
                  <a:rPr lang="en-US" dirty="0">
                    <a:solidFill>
                      <a:schemeClr val="tx1"/>
                    </a:solidFill>
                  </a:rPr>
                  <a:t>After turning on a light, I </a:t>
                </a:r>
                <a:r>
                  <a:rPr lang="en-US" b="1" dirty="0">
                    <a:solidFill>
                      <a:schemeClr val="tx1"/>
                    </a:solidFill>
                  </a:rPr>
                  <a:t>now</a:t>
                </a:r>
                <a:r>
                  <a:rPr lang="en-US" dirty="0">
                    <a:solidFill>
                      <a:schemeClr val="tx1"/>
                    </a:solidFill>
                  </a:rPr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) believe that I </a:t>
                </a:r>
                <a:r>
                  <a:rPr lang="en-US" b="1" dirty="0">
                    <a:solidFill>
                      <a:schemeClr val="tx1"/>
                    </a:solidFill>
                  </a:rPr>
                  <a:t>was </a:t>
                </a:r>
                <a:r>
                  <a:rPr lang="en-US" dirty="0">
                    <a:solidFill>
                      <a:schemeClr val="tx1"/>
                    </a:solidFill>
                  </a:rPr>
                  <a:t>in the kitchen for the last 5 minutes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)</a:t>
                </a:r>
              </a:p>
              <a:p>
                <a:pPr lvl="2">
                  <a:spcBef>
                    <a:spcPts val="0"/>
                  </a:spcBef>
                  <a:spcAft>
                    <a:spcPts val="600"/>
                  </a:spcAft>
                </a:pPr>
                <a:r>
                  <a:rPr lang="en-US" dirty="0">
                    <a:solidFill>
                      <a:schemeClr val="tx1"/>
                    </a:solidFill>
                  </a:rPr>
                  <a:t>(although I didn’t know this beforehand)</a:t>
                </a:r>
              </a:p>
              <a:p>
                <a:pPr lvl="2">
                  <a:spcBef>
                    <a:spcPts val="0"/>
                  </a:spcBef>
                  <a:spcAft>
                    <a:spcPts val="600"/>
                  </a:spcAft>
                </a:pPr>
                <a:endParaRPr lang="en-US" dirty="0">
                  <a:solidFill>
                    <a:schemeClr val="tx1"/>
                  </a:solidFill>
                </a:endParaRPr>
              </a:p>
              <a:p>
                <a:pPr>
                  <a:spcBef>
                    <a:spcPts val="0"/>
                  </a:spcBef>
                  <a:spcAft>
                    <a:spcPts val="600"/>
                  </a:spcAft>
                </a:pPr>
                <a:r>
                  <a:rPr lang="en-US" dirty="0">
                    <a:solidFill>
                      <a:schemeClr val="tx1"/>
                    </a:solidFill>
                  </a:rPr>
                  <a:t>So I can </a:t>
                </a:r>
                <a:r>
                  <a:rPr lang="en-US" b="1" dirty="0">
                    <a:solidFill>
                      <a:schemeClr val="tx1"/>
                    </a:solidFill>
                  </a:rPr>
                  <a:t>update my belief about all </a:t>
                </a:r>
                <a14:m>
                  <m:oMath xmlns:m="http://schemas.openxmlformats.org/officeDocument/2006/math">
                    <m:r>
                      <a:rPr lang="en-US" b="1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𝝉</m:t>
                    </m:r>
                  </m:oMath>
                </a14:m>
                <a:r>
                  <a:rPr lang="en-US" b="1" dirty="0">
                    <a:solidFill>
                      <a:schemeClr val="tx1"/>
                    </a:solidFill>
                  </a:rPr>
                  <a:t>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  <m:sub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sub>
                    </m:sSub>
                  </m:oMath>
                </a14:m>
                <a:r>
                  <a:rPr lang="en-US" b="1" dirty="0">
                    <a:solidFill>
                      <a:schemeClr val="tx1"/>
                    </a:solidFill>
                  </a:rPr>
                  <a:t>) </a:t>
                </a:r>
                <a:r>
                  <a:rPr lang="en-US" dirty="0">
                    <a:solidFill>
                      <a:srgbClr val="C00000"/>
                    </a:solidFill>
                  </a:rPr>
                  <a:t>with each new observation</a:t>
                </a:r>
                <a:r>
                  <a:rPr lang="en-US" dirty="0"/>
                  <a:t> (i.e., at each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)</a:t>
                </a:r>
              </a:p>
              <a:p>
                <a:pPr>
                  <a:spcBef>
                    <a:spcPts val="0"/>
                  </a:spcBef>
                  <a:spcAft>
                    <a:spcPts val="600"/>
                  </a:spcAft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6083CAD-2E96-4ED5-81C6-5FBC185611C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01684" y="1452560"/>
                <a:ext cx="8176346" cy="5262563"/>
              </a:xfrm>
              <a:blipFill>
                <a:blip r:embed="rId2"/>
                <a:stretch>
                  <a:fillRect l="-671" t="-810" r="-11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D0DED604-CF14-4B37-940E-B7BAD26D1FD3}"/>
              </a:ext>
            </a:extLst>
          </p:cNvPr>
          <p:cNvSpPr txBox="1"/>
          <p:nvPr/>
        </p:nvSpPr>
        <p:spPr>
          <a:xfrm>
            <a:off x="124980" y="546672"/>
            <a:ext cx="908263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100" normalizeH="0" baseline="0" noProof="0" dirty="0">
                <a:ln>
                  <a:noFill/>
                </a:ln>
                <a:solidFill>
                  <a:srgbClr val="D2533C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Dynamic perception: Hidden Markov model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292934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37875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Diagram, schematic&#10;&#10;Description automatically generated">
            <a:extLst>
              <a:ext uri="{FF2B5EF4-FFF2-40B4-BE49-F238E27FC236}">
                <a16:creationId xmlns:a16="http://schemas.microsoft.com/office/drawing/2014/main" id="{9E23B2C4-78FF-4CB1-9E75-2A2E261A9C9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2" t="71312" r="61653" b="5436"/>
          <a:stretch/>
        </p:blipFill>
        <p:spPr>
          <a:xfrm>
            <a:off x="139742" y="4645464"/>
            <a:ext cx="6340885" cy="220894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3BE7B4A7-8B19-4386-8A55-C331C1DCC8E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46741" y="1524000"/>
                <a:ext cx="8772029" cy="990601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0" dirty="0" smtClean="0">
                        <a:latin typeface="Cambria Math" panose="02040503050406030204" pitchFamily="18" charset="0"/>
                      </a:rPr>
                      <m:t>𝐁</m:t>
                    </m:r>
                  </m:oMath>
                </a14:m>
                <a:r>
                  <a:rPr lang="en-US" dirty="0"/>
                  <a:t> = matrix encoding </a:t>
                </a:r>
                <a:r>
                  <a:rPr lang="en-US" dirty="0">
                    <a:solidFill>
                      <a:srgbClr val="C00000"/>
                    </a:solidFill>
                  </a:rPr>
                  <a:t>probability of state transitions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Provide prior beliefs for states at times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3BE7B4A7-8B19-4386-8A55-C331C1DCC8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46741" y="1524000"/>
                <a:ext cx="8772029" cy="990601"/>
              </a:xfrm>
              <a:blipFill>
                <a:blip r:embed="rId3"/>
                <a:stretch>
                  <a:fillRect l="-625" t="-42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 descr="Diagram, schematic&#10;&#10;Description automatically generated">
            <a:extLst>
              <a:ext uri="{FF2B5EF4-FFF2-40B4-BE49-F238E27FC236}">
                <a16:creationId xmlns:a16="http://schemas.microsoft.com/office/drawing/2014/main" id="{575B1F5F-53FA-47F2-952A-B2F0DD5972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2" t="55514" r="61653" b="28408"/>
          <a:stretch/>
        </p:blipFill>
        <p:spPr>
          <a:xfrm>
            <a:off x="139743" y="3151801"/>
            <a:ext cx="6340885" cy="152735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65195B7A-F018-4CB1-AD46-DBD969FAC7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119" y="381000"/>
            <a:ext cx="9052560" cy="990600"/>
          </a:xfrm>
        </p:spPr>
        <p:txBody>
          <a:bodyPr>
            <a:normAutofit fontScale="90000"/>
          </a:bodyPr>
          <a:lstStyle/>
          <a:p>
            <a:r>
              <a:rPr lang="en-US" dirty="0"/>
              <a:t>Dynamic perception: Hidden Markov model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D7E61B-07C5-452B-8831-E44161A04056}"/>
              </a:ext>
            </a:extLst>
          </p:cNvPr>
          <p:cNvSpPr txBox="1"/>
          <p:nvPr/>
        </p:nvSpPr>
        <p:spPr>
          <a:xfrm>
            <a:off x="6081486" y="6091793"/>
            <a:ext cx="300445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† indicates a transpose and then normalizing columns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D6A22C4-C394-44A5-A8D2-7AB94E48B19A}"/>
                  </a:ext>
                </a:extLst>
              </p:cNvPr>
              <p:cNvSpPr txBox="1"/>
              <p:nvPr/>
            </p:nvSpPr>
            <p:spPr>
              <a:xfrm>
                <a:off x="2983501" y="2655709"/>
                <a:ext cx="2033858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Likelihood,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𝑝</m:t>
                    </m:r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(</m:t>
                    </m:r>
                    <m:r>
                      <a:rPr kumimoji="0" lang="en-US" sz="1800" b="0" i="1" u="none" strike="noStrike" kern="1200" cap="none" spc="0" normalizeH="0" baseline="0" noProof="0" dirty="0" err="1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𝑜</m:t>
                    </m:r>
                    <m:r>
                      <a:rPr kumimoji="0" lang="en-US" sz="1800" b="0" i="1" u="none" strike="noStrike" kern="1200" cap="none" spc="0" normalizeH="0" baseline="0" noProof="0" dirty="0" err="1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|</m:t>
                    </m:r>
                    <m:r>
                      <a:rPr kumimoji="0" lang="en-US" sz="1800" b="0" i="1" u="none" strike="noStrike" kern="1200" cap="none" spc="0" normalizeH="0" baseline="0" noProof="0" dirty="0" err="1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𝑠</m:t>
                    </m:r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)</m:t>
                    </m:r>
                  </m:oMath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D6A22C4-C394-44A5-A8D2-7AB94E48B1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3501" y="2655709"/>
                <a:ext cx="2033858" cy="369332"/>
              </a:xfrm>
              <a:prstGeom prst="rect">
                <a:avLst/>
              </a:prstGeom>
              <a:blipFill>
                <a:blip r:embed="rId4"/>
                <a:stretch>
                  <a:fillRect l="-2395" t="-10000" b="-2666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3">
            <a:extLst>
              <a:ext uri="{FF2B5EF4-FFF2-40B4-BE49-F238E27FC236}">
                <a16:creationId xmlns:a16="http://schemas.microsoft.com/office/drawing/2014/main" id="{4A301D81-3EF3-4B31-9E72-EF6970ABB6A1}"/>
              </a:ext>
            </a:extLst>
          </p:cNvPr>
          <p:cNvSpPr/>
          <p:nvPr/>
        </p:nvSpPr>
        <p:spPr>
          <a:xfrm>
            <a:off x="1248229" y="3516084"/>
            <a:ext cx="1640114" cy="50738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02CF858-8F8B-47F4-A9C1-D239E22229F9}"/>
                  </a:ext>
                </a:extLst>
              </p:cNvPr>
              <p:cNvSpPr txBox="1"/>
              <p:nvPr/>
            </p:nvSpPr>
            <p:spPr>
              <a:xfrm>
                <a:off x="1382707" y="2655709"/>
                <a:ext cx="137475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Prior,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𝑝</m:t>
                    </m:r>
                    <m:d>
                      <m:dPr>
                        <m:ctrlPr>
                          <a:rPr kumimoji="0" lang="en-US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𝑠</m:t>
                        </m:r>
                      </m:e>
                    </m:d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 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02CF858-8F8B-47F4-A9C1-D239E22229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2707" y="2655709"/>
                <a:ext cx="1374757" cy="369332"/>
              </a:xfrm>
              <a:prstGeom prst="rect">
                <a:avLst/>
              </a:prstGeom>
              <a:blipFill>
                <a:blip r:embed="rId5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>
            <a:extLst>
              <a:ext uri="{FF2B5EF4-FFF2-40B4-BE49-F238E27FC236}">
                <a16:creationId xmlns:a16="http://schemas.microsoft.com/office/drawing/2014/main" id="{97CEB1F0-2FA0-4975-A214-0BDFFF4C7541}"/>
              </a:ext>
            </a:extLst>
          </p:cNvPr>
          <p:cNvSpPr/>
          <p:nvPr/>
        </p:nvSpPr>
        <p:spPr>
          <a:xfrm>
            <a:off x="1248229" y="4019233"/>
            <a:ext cx="2402114" cy="50738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2C541B1-A79A-4BC1-837C-93F5F9AB1597}"/>
              </a:ext>
            </a:extLst>
          </p:cNvPr>
          <p:cNvCxnSpPr>
            <a:cxnSpLocks/>
            <a:stCxn id="15" idx="2"/>
          </p:cNvCxnSpPr>
          <p:nvPr/>
        </p:nvCxnSpPr>
        <p:spPr>
          <a:xfrm>
            <a:off x="2070086" y="3025041"/>
            <a:ext cx="0" cy="36428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03793CF-5665-4E39-B1EB-B8A807985640}"/>
              </a:ext>
            </a:extLst>
          </p:cNvPr>
          <p:cNvCxnSpPr>
            <a:cxnSpLocks/>
            <a:stCxn id="13" idx="2"/>
          </p:cNvCxnSpPr>
          <p:nvPr/>
        </p:nvCxnSpPr>
        <p:spPr>
          <a:xfrm flipH="1">
            <a:off x="3444843" y="3025041"/>
            <a:ext cx="555587" cy="313243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671A624-0E15-4465-92BB-FAAD650A92A6}"/>
              </a:ext>
            </a:extLst>
          </p:cNvPr>
          <p:cNvCxnSpPr>
            <a:cxnSpLocks/>
            <a:stCxn id="13" idx="2"/>
          </p:cNvCxnSpPr>
          <p:nvPr/>
        </p:nvCxnSpPr>
        <p:spPr>
          <a:xfrm>
            <a:off x="4000430" y="3025041"/>
            <a:ext cx="152401" cy="992671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AA471D48-D266-4BA5-832C-8FB1F9F469BD}"/>
              </a:ext>
            </a:extLst>
          </p:cNvPr>
          <p:cNvSpPr/>
          <p:nvPr/>
        </p:nvSpPr>
        <p:spPr>
          <a:xfrm>
            <a:off x="3082471" y="3510323"/>
            <a:ext cx="654958" cy="507389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DA28F93-491A-4493-A10D-D9282575DB05}"/>
              </a:ext>
            </a:extLst>
          </p:cNvPr>
          <p:cNvSpPr/>
          <p:nvPr/>
        </p:nvSpPr>
        <p:spPr>
          <a:xfrm>
            <a:off x="3844402" y="4019233"/>
            <a:ext cx="654958" cy="507389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96EBEB2-A935-4A93-8F3F-79C378F32FCA}"/>
              </a:ext>
            </a:extLst>
          </p:cNvPr>
          <p:cNvSpPr/>
          <p:nvPr/>
        </p:nvSpPr>
        <p:spPr>
          <a:xfrm>
            <a:off x="2235993" y="4779169"/>
            <a:ext cx="825046" cy="6146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6D69E04-D397-4B6E-87CC-6E555FAB4E03}"/>
              </a:ext>
            </a:extLst>
          </p:cNvPr>
          <p:cNvSpPr/>
          <p:nvPr/>
        </p:nvSpPr>
        <p:spPr>
          <a:xfrm>
            <a:off x="3609339" y="4779169"/>
            <a:ext cx="825046" cy="6146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658D1E5-A2C0-4D7F-B952-ED8FD597BC05}"/>
              </a:ext>
            </a:extLst>
          </p:cNvPr>
          <p:cNvSpPr/>
          <p:nvPr/>
        </p:nvSpPr>
        <p:spPr>
          <a:xfrm>
            <a:off x="261257" y="4053432"/>
            <a:ext cx="4383385" cy="4471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4932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3" grpId="0"/>
      <p:bldP spid="14" grpId="0" animBg="1"/>
      <p:bldP spid="15" grpId="0"/>
      <p:bldP spid="16" grpId="0" animBg="1"/>
      <p:bldP spid="26" grpId="0" animBg="1"/>
      <p:bldP spid="28" grpId="0" animBg="1"/>
      <p:bldP spid="2" grpId="0" animBg="1"/>
      <p:bldP spid="18" grpId="0" animBg="1"/>
      <p:bldP spid="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Diagram, schematic&#10;&#10;Description automatically generated">
            <a:extLst>
              <a:ext uri="{FF2B5EF4-FFF2-40B4-BE49-F238E27FC236}">
                <a16:creationId xmlns:a16="http://schemas.microsoft.com/office/drawing/2014/main" id="{9E23B2C4-78FF-4CB1-9E75-2A2E261A9C9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2" t="71312" r="61653" b="5436"/>
          <a:stretch/>
        </p:blipFill>
        <p:spPr>
          <a:xfrm>
            <a:off x="139742" y="4645464"/>
            <a:ext cx="6340885" cy="220894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3BE7B4A7-8B19-4386-8A55-C331C1DCC8E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46741" y="1524000"/>
                <a:ext cx="8772029" cy="990601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0" dirty="0" smtClean="0">
                        <a:latin typeface="Cambria Math" panose="02040503050406030204" pitchFamily="18" charset="0"/>
                      </a:rPr>
                      <m:t>𝐁</m:t>
                    </m:r>
                  </m:oMath>
                </a14:m>
                <a:r>
                  <a:rPr lang="en-US" dirty="0"/>
                  <a:t> = matrix encoding </a:t>
                </a:r>
                <a:r>
                  <a:rPr lang="en-US" dirty="0">
                    <a:solidFill>
                      <a:srgbClr val="C00000"/>
                    </a:solidFill>
                  </a:rPr>
                  <a:t>probability of state transitions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Provide prior beliefs for states at times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3BE7B4A7-8B19-4386-8A55-C331C1DCC8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46741" y="1524000"/>
                <a:ext cx="8772029" cy="990601"/>
              </a:xfrm>
              <a:blipFill>
                <a:blip r:embed="rId3"/>
                <a:stretch>
                  <a:fillRect l="-625" t="-42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 descr="Diagram, schematic&#10;&#10;Description automatically generated">
            <a:extLst>
              <a:ext uri="{FF2B5EF4-FFF2-40B4-BE49-F238E27FC236}">
                <a16:creationId xmlns:a16="http://schemas.microsoft.com/office/drawing/2014/main" id="{575B1F5F-53FA-47F2-952A-B2F0DD5972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2" t="55514" r="61653" b="28408"/>
          <a:stretch/>
        </p:blipFill>
        <p:spPr>
          <a:xfrm>
            <a:off x="139743" y="3151801"/>
            <a:ext cx="6340885" cy="152735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65195B7A-F018-4CB1-AD46-DBD969FAC7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119" y="381000"/>
            <a:ext cx="9052560" cy="990600"/>
          </a:xfrm>
        </p:spPr>
        <p:txBody>
          <a:bodyPr>
            <a:normAutofit fontScale="90000"/>
          </a:bodyPr>
          <a:lstStyle/>
          <a:p>
            <a:r>
              <a:rPr lang="en-US" dirty="0"/>
              <a:t>Dynamic perception: Hidden Markov model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D7E61B-07C5-452B-8831-E44161A04056}"/>
              </a:ext>
            </a:extLst>
          </p:cNvPr>
          <p:cNvSpPr txBox="1"/>
          <p:nvPr/>
        </p:nvSpPr>
        <p:spPr>
          <a:xfrm>
            <a:off x="6081486" y="6091793"/>
            <a:ext cx="300445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† indicates a transpose and then normalizing columns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D6A22C4-C394-44A5-A8D2-7AB94E48B19A}"/>
                  </a:ext>
                </a:extLst>
              </p:cNvPr>
              <p:cNvSpPr txBox="1"/>
              <p:nvPr/>
            </p:nvSpPr>
            <p:spPr>
              <a:xfrm>
                <a:off x="2983501" y="2655709"/>
                <a:ext cx="2033858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Likelihood,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𝑝</m:t>
                    </m:r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(</m:t>
                    </m:r>
                    <m:r>
                      <a:rPr kumimoji="0" lang="en-US" sz="1800" b="0" i="1" u="none" strike="noStrike" kern="1200" cap="none" spc="0" normalizeH="0" baseline="0" noProof="0" dirty="0" err="1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𝑜</m:t>
                    </m:r>
                    <m:r>
                      <a:rPr kumimoji="0" lang="en-US" sz="1800" b="0" i="1" u="none" strike="noStrike" kern="1200" cap="none" spc="0" normalizeH="0" baseline="0" noProof="0" dirty="0" err="1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|</m:t>
                    </m:r>
                    <m:r>
                      <a:rPr kumimoji="0" lang="en-US" sz="1800" b="0" i="1" u="none" strike="noStrike" kern="1200" cap="none" spc="0" normalizeH="0" baseline="0" noProof="0" dirty="0" err="1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𝑠</m:t>
                    </m:r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)</m:t>
                    </m:r>
                  </m:oMath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D6A22C4-C394-44A5-A8D2-7AB94E48B1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3501" y="2655709"/>
                <a:ext cx="2033858" cy="369332"/>
              </a:xfrm>
              <a:prstGeom prst="rect">
                <a:avLst/>
              </a:prstGeom>
              <a:blipFill>
                <a:blip r:embed="rId4"/>
                <a:stretch>
                  <a:fillRect l="-2395" t="-10000" b="-2666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3">
            <a:extLst>
              <a:ext uri="{FF2B5EF4-FFF2-40B4-BE49-F238E27FC236}">
                <a16:creationId xmlns:a16="http://schemas.microsoft.com/office/drawing/2014/main" id="{4A301D81-3EF3-4B31-9E72-EF6970ABB6A1}"/>
              </a:ext>
            </a:extLst>
          </p:cNvPr>
          <p:cNvSpPr/>
          <p:nvPr/>
        </p:nvSpPr>
        <p:spPr>
          <a:xfrm>
            <a:off x="1248229" y="3516084"/>
            <a:ext cx="1640114" cy="50738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02CF858-8F8B-47F4-A9C1-D239E22229F9}"/>
                  </a:ext>
                </a:extLst>
              </p:cNvPr>
              <p:cNvSpPr txBox="1"/>
              <p:nvPr/>
            </p:nvSpPr>
            <p:spPr>
              <a:xfrm>
                <a:off x="1382707" y="2655709"/>
                <a:ext cx="137475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Prior,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𝑝</m:t>
                    </m:r>
                    <m:d>
                      <m:dPr>
                        <m:ctrlPr>
                          <a:rPr kumimoji="0" lang="en-US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𝑠</m:t>
                        </m:r>
                      </m:e>
                    </m:d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 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02CF858-8F8B-47F4-A9C1-D239E22229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2707" y="2655709"/>
                <a:ext cx="1374757" cy="369332"/>
              </a:xfrm>
              <a:prstGeom prst="rect">
                <a:avLst/>
              </a:prstGeom>
              <a:blipFill>
                <a:blip r:embed="rId5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>
            <a:extLst>
              <a:ext uri="{FF2B5EF4-FFF2-40B4-BE49-F238E27FC236}">
                <a16:creationId xmlns:a16="http://schemas.microsoft.com/office/drawing/2014/main" id="{97CEB1F0-2FA0-4975-A214-0BDFFF4C7541}"/>
              </a:ext>
            </a:extLst>
          </p:cNvPr>
          <p:cNvSpPr/>
          <p:nvPr/>
        </p:nvSpPr>
        <p:spPr>
          <a:xfrm>
            <a:off x="1248229" y="4019233"/>
            <a:ext cx="2402114" cy="50738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2C541B1-A79A-4BC1-837C-93F5F9AB1597}"/>
              </a:ext>
            </a:extLst>
          </p:cNvPr>
          <p:cNvCxnSpPr>
            <a:cxnSpLocks/>
            <a:stCxn id="15" idx="2"/>
          </p:cNvCxnSpPr>
          <p:nvPr/>
        </p:nvCxnSpPr>
        <p:spPr>
          <a:xfrm>
            <a:off x="2070086" y="3025041"/>
            <a:ext cx="0" cy="36428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03793CF-5665-4E39-B1EB-B8A807985640}"/>
              </a:ext>
            </a:extLst>
          </p:cNvPr>
          <p:cNvCxnSpPr>
            <a:cxnSpLocks/>
            <a:stCxn id="13" idx="2"/>
          </p:cNvCxnSpPr>
          <p:nvPr/>
        </p:nvCxnSpPr>
        <p:spPr>
          <a:xfrm flipH="1">
            <a:off x="3444843" y="3025041"/>
            <a:ext cx="555587" cy="313243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671A624-0E15-4465-92BB-FAAD650A92A6}"/>
              </a:ext>
            </a:extLst>
          </p:cNvPr>
          <p:cNvCxnSpPr>
            <a:cxnSpLocks/>
            <a:stCxn id="13" idx="2"/>
          </p:cNvCxnSpPr>
          <p:nvPr/>
        </p:nvCxnSpPr>
        <p:spPr>
          <a:xfrm>
            <a:off x="4000430" y="3025041"/>
            <a:ext cx="152401" cy="992671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AA471D48-D266-4BA5-832C-8FB1F9F469BD}"/>
              </a:ext>
            </a:extLst>
          </p:cNvPr>
          <p:cNvSpPr/>
          <p:nvPr/>
        </p:nvSpPr>
        <p:spPr>
          <a:xfrm>
            <a:off x="3082471" y="3510323"/>
            <a:ext cx="654958" cy="507389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DA28F93-491A-4493-A10D-D9282575DB05}"/>
              </a:ext>
            </a:extLst>
          </p:cNvPr>
          <p:cNvSpPr/>
          <p:nvPr/>
        </p:nvSpPr>
        <p:spPr>
          <a:xfrm>
            <a:off x="3844402" y="4019233"/>
            <a:ext cx="654958" cy="507389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96EBEB2-A935-4A93-8F3F-79C378F32FCA}"/>
              </a:ext>
            </a:extLst>
          </p:cNvPr>
          <p:cNvSpPr/>
          <p:nvPr/>
        </p:nvSpPr>
        <p:spPr>
          <a:xfrm>
            <a:off x="2235993" y="4779169"/>
            <a:ext cx="825046" cy="6146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6D69E04-D397-4B6E-87CC-6E555FAB4E03}"/>
              </a:ext>
            </a:extLst>
          </p:cNvPr>
          <p:cNvSpPr/>
          <p:nvPr/>
        </p:nvSpPr>
        <p:spPr>
          <a:xfrm>
            <a:off x="3609339" y="4779169"/>
            <a:ext cx="825046" cy="6146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039870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3BE7B4A7-8B19-4386-8A55-C331C1DCC8E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4295" y="1327834"/>
                <a:ext cx="8968992" cy="1436200"/>
              </a:xfrm>
            </p:spPr>
            <p:txBody>
              <a:bodyPr>
                <a:normAutofit/>
              </a:bodyPr>
              <a:lstStyle/>
              <a:p>
                <a:r>
                  <a:rPr lang="en-US" dirty="0">
                    <a:ea typeface="Cambria Math" panose="02040503050406030204" pitchFamily="18" charset="0"/>
                  </a:rPr>
                  <a:t>Allows you to update beliefs </a:t>
                </a:r>
                <a:r>
                  <a:rPr lang="en-US" b="1" dirty="0">
                    <a:ea typeface="Cambria Math" panose="02040503050406030204" pitchFamily="18" charset="0"/>
                  </a:rPr>
                  <a:t>about earlier time points </a:t>
                </a:r>
                <a:r>
                  <a:rPr lang="en-US" dirty="0">
                    <a:ea typeface="Cambria Math" panose="02040503050406030204" pitchFamily="18" charset="0"/>
                  </a:rPr>
                  <a:t>when getting observations </a:t>
                </a:r>
                <a:r>
                  <a:rPr lang="en-US" b="1" dirty="0">
                    <a:ea typeface="Cambria Math" panose="02040503050406030204" pitchFamily="18" charset="0"/>
                  </a:rPr>
                  <a:t>at later time points </a:t>
                </a:r>
                <a:r>
                  <a:rPr lang="en-US" dirty="0">
                    <a:ea typeface="Cambria Math" panose="02040503050406030204" pitchFamily="18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vs.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)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3BE7B4A7-8B19-4386-8A55-C331C1DCC8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295" y="1327834"/>
                <a:ext cx="8968992" cy="1436200"/>
              </a:xfrm>
              <a:blipFill>
                <a:blip r:embed="rId2"/>
                <a:stretch>
                  <a:fillRect l="-612" t="-29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 descr="Diagram, schematic&#10;&#10;Description automatically generated">
            <a:extLst>
              <a:ext uri="{FF2B5EF4-FFF2-40B4-BE49-F238E27FC236}">
                <a16:creationId xmlns:a16="http://schemas.microsoft.com/office/drawing/2014/main" id="{575B1F5F-53FA-47F2-952A-B2F0DD5972A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2" t="55514" r="61653" b="5817"/>
          <a:stretch/>
        </p:blipFill>
        <p:spPr>
          <a:xfrm>
            <a:off x="139743" y="3159058"/>
            <a:ext cx="6340885" cy="367340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8D7E61B-07C5-452B-8831-E44161A04056}"/>
              </a:ext>
            </a:extLst>
          </p:cNvPr>
          <p:cNvSpPr txBox="1"/>
          <p:nvPr/>
        </p:nvSpPr>
        <p:spPr>
          <a:xfrm>
            <a:off x="6081486" y="6091793"/>
            <a:ext cx="300445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† indicates a transpose and then normalizing columns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A301D81-3EF3-4B31-9E72-EF6970ABB6A1}"/>
              </a:ext>
            </a:extLst>
          </p:cNvPr>
          <p:cNvSpPr/>
          <p:nvPr/>
        </p:nvSpPr>
        <p:spPr>
          <a:xfrm>
            <a:off x="1886857" y="3523341"/>
            <a:ext cx="921653" cy="50738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02CF858-8F8B-47F4-A9C1-D239E22229F9}"/>
              </a:ext>
            </a:extLst>
          </p:cNvPr>
          <p:cNvSpPr txBox="1"/>
          <p:nvPr/>
        </p:nvSpPr>
        <p:spPr>
          <a:xfrm>
            <a:off x="1224218" y="2764034"/>
            <a:ext cx="2246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Prior from the future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7CEB1F0-2FA0-4975-A214-0BDFFF4C7541}"/>
              </a:ext>
            </a:extLst>
          </p:cNvPr>
          <p:cNvSpPr/>
          <p:nvPr/>
        </p:nvSpPr>
        <p:spPr>
          <a:xfrm>
            <a:off x="2605314" y="4026490"/>
            <a:ext cx="980724" cy="50738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2C541B1-A79A-4BC1-837C-93F5F9AB1597}"/>
              </a:ext>
            </a:extLst>
          </p:cNvPr>
          <p:cNvCxnSpPr>
            <a:cxnSpLocks/>
            <a:stCxn id="15" idx="2"/>
            <a:endCxn id="14" idx="0"/>
          </p:cNvCxnSpPr>
          <p:nvPr/>
        </p:nvCxnSpPr>
        <p:spPr>
          <a:xfrm>
            <a:off x="2347683" y="3133366"/>
            <a:ext cx="1" cy="38997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1">
            <a:extLst>
              <a:ext uri="{FF2B5EF4-FFF2-40B4-BE49-F238E27FC236}">
                <a16:creationId xmlns:a16="http://schemas.microsoft.com/office/drawing/2014/main" id="{F62E931F-7745-4596-A295-F57B3CA809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119" y="381000"/>
            <a:ext cx="9052560" cy="990600"/>
          </a:xfrm>
        </p:spPr>
        <p:txBody>
          <a:bodyPr>
            <a:normAutofit fontScale="90000"/>
          </a:bodyPr>
          <a:lstStyle/>
          <a:p>
            <a:r>
              <a:rPr lang="en-US" dirty="0"/>
              <a:t>Dynamic perception: Hidden Markov model</a:t>
            </a:r>
          </a:p>
        </p:txBody>
      </p:sp>
    </p:spTree>
    <p:extLst>
      <p:ext uri="{BB962C8B-B14F-4D97-AF65-F5344CB8AC3E}">
        <p14:creationId xmlns:p14="http://schemas.microsoft.com/office/powerpoint/2010/main" val="2358038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/>
      <p:bldP spid="1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E6BA84F-3521-0E3A-ACDA-4BB15AC8EABC}"/>
                  </a:ext>
                </a:extLst>
              </p:cNvPr>
              <p:cNvSpPr txBox="1"/>
              <p:nvPr/>
            </p:nvSpPr>
            <p:spPr>
              <a:xfrm>
                <a:off x="1182194" y="2501615"/>
                <a:ext cx="1497991" cy="640112"/>
              </a:xfrm>
              <a:prstGeom prst="rect">
                <a:avLst/>
              </a:prstGeom>
              <a:noFill/>
              <a:ln w="38100">
                <a:solidFill>
                  <a:schemeClr val="bg1"/>
                </a:solidFill>
              </a:ln>
            </p:spPr>
            <p:txBody>
              <a:bodyPr wrap="squar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92934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𝐁</m:t>
                      </m:r>
                      <m:r>
                        <a:rPr kumimoji="0" lang="en-US" sz="2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92934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en-US" sz="20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83696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kumimoji="0" lang="en-US" sz="20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836967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mPr>
                            <m:mr>
                              <m:e>
                                <m:r>
                                  <a:rPr kumimoji="0" lang="en-US" sz="2000" b="1" i="0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292934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𝟏</m:t>
                                </m:r>
                              </m:e>
                              <m:e>
                                <m:r>
                                  <a:rPr kumimoji="0" lang="en-US" sz="2000" b="1" i="0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292934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𝟎</m:t>
                                </m:r>
                              </m:e>
                            </m:mr>
                            <m:mr>
                              <m:e>
                                <m:r>
                                  <a:rPr kumimoji="0" lang="en-US" sz="2000" b="1" i="0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292934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𝟎</m:t>
                                </m:r>
                              </m:e>
                              <m:e>
                                <m:r>
                                  <a:rPr kumimoji="0" lang="en-US" sz="2000" b="1" i="0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292934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𝟏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29293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E6BA84F-3521-0E3A-ACDA-4BB15AC8EA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2194" y="2501615"/>
                <a:ext cx="1497991" cy="64011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38100"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66C44AB-ADEB-B9F5-0116-95516FD3E2E3}"/>
                  </a:ext>
                </a:extLst>
              </p:cNvPr>
              <p:cNvSpPr txBox="1"/>
              <p:nvPr/>
            </p:nvSpPr>
            <p:spPr>
              <a:xfrm>
                <a:off x="1131089" y="1661362"/>
                <a:ext cx="16002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92934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𝑝</m:t>
                      </m:r>
                      <m:d>
                        <m:d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92934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92934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92934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𝜏</m:t>
                              </m:r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92934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+1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kumimoji="0" 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92934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92934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0" 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92934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𝜏</m:t>
                              </m:r>
                            </m:sub>
                          </m:sSub>
                        </m:e>
                      </m:d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92934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9293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66C44AB-ADEB-B9F5-0116-95516FD3E2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1089" y="1661362"/>
                <a:ext cx="1600200" cy="369332"/>
              </a:xfrm>
              <a:prstGeom prst="rect">
                <a:avLst/>
              </a:prstGeom>
              <a:blipFill>
                <a:blip r:embed="rId3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5BEAFFE4-8D7C-79E3-27AA-9367944197A2}"/>
              </a:ext>
            </a:extLst>
          </p:cNvPr>
          <p:cNvSpPr txBox="1"/>
          <p:nvPr/>
        </p:nvSpPr>
        <p:spPr>
          <a:xfrm>
            <a:off x="442910" y="3488281"/>
            <a:ext cx="3676650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If the left machine is better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at time point 1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it will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still be better at time point 2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with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probability = 1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292934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84F6B5-5028-84C0-B9FA-7102DD599D5C}"/>
              </a:ext>
            </a:extLst>
          </p:cNvPr>
          <p:cNvSpPr txBox="1"/>
          <p:nvPr/>
        </p:nvSpPr>
        <p:spPr>
          <a:xfrm>
            <a:off x="1813866" y="2180440"/>
            <a:ext cx="7701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    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292934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33DE86-BB0E-4BBF-4613-5967729894BC}"/>
              </a:ext>
            </a:extLst>
          </p:cNvPr>
          <p:cNvSpPr txBox="1"/>
          <p:nvPr/>
        </p:nvSpPr>
        <p:spPr>
          <a:xfrm>
            <a:off x="2592766" y="2498505"/>
            <a:ext cx="77019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292934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22523CC-3D66-9B0E-0294-324E03D597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120" y="381000"/>
            <a:ext cx="4237568" cy="990600"/>
          </a:xfrm>
        </p:spPr>
        <p:txBody>
          <a:bodyPr>
            <a:normAutofit fontScale="90000"/>
          </a:bodyPr>
          <a:lstStyle/>
          <a:p>
            <a:r>
              <a:rPr lang="en-US" dirty="0"/>
              <a:t>Dynamic perception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470A118-42BF-9E06-1AEE-784CAC3FA7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2338" y="4468862"/>
            <a:ext cx="2690770" cy="2282459"/>
          </a:xfrm>
          <a:prstGeom prst="rect">
            <a:avLst/>
          </a:prstGeom>
          <a:ln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4339DAC-6D71-C49E-33AA-309EBA3F5F43}"/>
                  </a:ext>
                </a:extLst>
              </p:cNvPr>
              <p:cNvSpPr txBox="1"/>
              <p:nvPr/>
            </p:nvSpPr>
            <p:spPr>
              <a:xfrm>
                <a:off x="5911974" y="1358050"/>
                <a:ext cx="1860476" cy="640112"/>
              </a:xfrm>
              <a:prstGeom prst="rect">
                <a:avLst/>
              </a:prstGeom>
              <a:noFill/>
              <a:ln w="38100">
                <a:solidFill>
                  <a:schemeClr val="bg1"/>
                </a:solidFill>
              </a:ln>
            </p:spPr>
            <p:txBody>
              <a:bodyPr wrap="squar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92934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𝐁</m:t>
                      </m:r>
                      <m:r>
                        <a:rPr kumimoji="0" lang="en-US" sz="2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92934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en-US" sz="20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83696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kumimoji="0" lang="en-US" sz="20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836967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mPr>
                            <m:mr>
                              <m:e>
                                <m:r>
                                  <a:rPr kumimoji="0" lang="en-US" sz="2000" b="1" i="0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836967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.</m:t>
                                </m:r>
                                <m:r>
                                  <a:rPr kumimoji="0" lang="en-US" sz="2000" b="1" i="0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836967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𝟕</m:t>
                                </m:r>
                              </m:e>
                              <m:e>
                                <m:r>
                                  <a:rPr kumimoji="0" lang="en-US" sz="2000" b="1" i="0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292934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.</m:t>
                                </m:r>
                                <m:r>
                                  <a:rPr kumimoji="0" lang="en-US" sz="2000" b="1" i="0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292934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𝟑</m:t>
                                </m:r>
                              </m:e>
                            </m:mr>
                            <m:mr>
                              <m:e>
                                <m:r>
                                  <a:rPr kumimoji="0" lang="en-US" sz="2000" b="1" i="0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292934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.</m:t>
                                </m:r>
                                <m:r>
                                  <a:rPr kumimoji="0" lang="en-US" sz="2000" b="1" i="0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292934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𝟑</m:t>
                                </m:r>
                              </m:e>
                              <m:e>
                                <m:r>
                                  <a:rPr kumimoji="0" lang="en-US" sz="2000" b="1" i="0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292934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.</m:t>
                                </m:r>
                                <m:r>
                                  <a:rPr kumimoji="0" lang="en-US" sz="2000" b="1" i="0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292934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𝟕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29293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4339DAC-6D71-C49E-33AA-309EBA3F5F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1974" y="1358050"/>
                <a:ext cx="1860476" cy="64011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B797D13-2A4E-5301-E857-B7B9796924B2}"/>
                  </a:ext>
                </a:extLst>
              </p:cNvPr>
              <p:cNvSpPr txBox="1"/>
              <p:nvPr/>
            </p:nvSpPr>
            <p:spPr>
              <a:xfrm>
                <a:off x="6279998" y="579981"/>
                <a:ext cx="16002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92934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𝑝</m:t>
                      </m:r>
                      <m:d>
                        <m:d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92934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92934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92934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𝜏</m:t>
                              </m:r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92934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+1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kumimoji="0" 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92934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92934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0" 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92934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𝜏</m:t>
                              </m:r>
                            </m:sub>
                          </m:sSub>
                        </m:e>
                      </m:d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92934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9293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B797D13-2A4E-5301-E857-B7B9796924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9998" y="579981"/>
                <a:ext cx="1600200" cy="369332"/>
              </a:xfrm>
              <a:prstGeom prst="rect">
                <a:avLst/>
              </a:prstGeom>
              <a:blipFill>
                <a:blip r:embed="rId6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941BCFD7-4DED-A124-AF13-966CFCED0005}"/>
              </a:ext>
            </a:extLst>
          </p:cNvPr>
          <p:cNvSpPr txBox="1"/>
          <p:nvPr/>
        </p:nvSpPr>
        <p:spPr>
          <a:xfrm>
            <a:off x="5591819" y="2406900"/>
            <a:ext cx="3676650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If the left machine is better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at time point 1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it will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still be better at time point 2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with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probability = .7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292934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750BB03-570A-9DD0-E78C-3297E4EF272A}"/>
              </a:ext>
            </a:extLst>
          </p:cNvPr>
          <p:cNvSpPr txBox="1"/>
          <p:nvPr/>
        </p:nvSpPr>
        <p:spPr>
          <a:xfrm>
            <a:off x="6716200" y="1045320"/>
            <a:ext cx="9181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     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292934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3C53D7C-6E2C-3863-00D1-6A174103DC82}"/>
              </a:ext>
            </a:extLst>
          </p:cNvPr>
          <p:cNvSpPr txBox="1"/>
          <p:nvPr/>
        </p:nvSpPr>
        <p:spPr>
          <a:xfrm>
            <a:off x="7495100" y="1363385"/>
            <a:ext cx="77019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292934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41731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8" grpId="0"/>
      <p:bldP spid="9" grpId="0"/>
      <p:bldP spid="12" grpId="0" animBg="1"/>
      <p:bldP spid="13" grpId="0"/>
      <p:bldP spid="14" grpId="0"/>
      <p:bldP spid="15" grpId="0"/>
      <p:bldP spid="1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Diagram, schematic&#10;&#10;Description automatically generated">
            <a:extLst>
              <a:ext uri="{FF2B5EF4-FFF2-40B4-BE49-F238E27FC236}">
                <a16:creationId xmlns:a16="http://schemas.microsoft.com/office/drawing/2014/main" id="{575B1F5F-53FA-47F2-952A-B2F0DD5972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187" t="23927" r="38856" b="54251"/>
          <a:stretch/>
        </p:blipFill>
        <p:spPr>
          <a:xfrm>
            <a:off x="1971675" y="3779952"/>
            <a:ext cx="5889126" cy="289233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A3466C2-5F0E-478F-8D4F-A963846DDECE}"/>
              </a:ext>
            </a:extLst>
          </p:cNvPr>
          <p:cNvSpPr/>
          <p:nvPr/>
        </p:nvSpPr>
        <p:spPr>
          <a:xfrm>
            <a:off x="4121944" y="3640278"/>
            <a:ext cx="500059" cy="3211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97135D0-D70A-48E1-891E-C088BE2AC2B4}"/>
              </a:ext>
            </a:extLst>
          </p:cNvPr>
          <p:cNvSpPr/>
          <p:nvPr/>
        </p:nvSpPr>
        <p:spPr>
          <a:xfrm>
            <a:off x="6043286" y="3615056"/>
            <a:ext cx="500059" cy="3211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20" name="Picture 19" descr="Diagram, schematic&#10;&#10;Description automatically generated">
            <a:extLst>
              <a:ext uri="{FF2B5EF4-FFF2-40B4-BE49-F238E27FC236}">
                <a16:creationId xmlns:a16="http://schemas.microsoft.com/office/drawing/2014/main" id="{08A3BE06-8ACB-451A-8B83-3646B91E379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187" t="8050" r="38856" b="74273"/>
          <a:stretch/>
        </p:blipFill>
        <p:spPr>
          <a:xfrm>
            <a:off x="1971675" y="1675588"/>
            <a:ext cx="5889126" cy="234301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65195B7A-F018-4CB1-AD46-DBD969FAC7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388" y="559664"/>
            <a:ext cx="3174887" cy="990600"/>
          </a:xfrm>
        </p:spPr>
        <p:txBody>
          <a:bodyPr>
            <a:normAutofit fontScale="90000"/>
          </a:bodyPr>
          <a:lstStyle/>
          <a:p>
            <a:r>
              <a:rPr lang="en-US" dirty="0"/>
              <a:t>Decision-making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0740ED7-110B-469B-882C-D643258B8327}"/>
              </a:ext>
            </a:extLst>
          </p:cNvPr>
          <p:cNvCxnSpPr>
            <a:cxnSpLocks/>
          </p:cNvCxnSpPr>
          <p:nvPr/>
        </p:nvCxnSpPr>
        <p:spPr>
          <a:xfrm>
            <a:off x="6343650" y="3032761"/>
            <a:ext cx="0" cy="92868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645512B-2E7C-4250-9236-007C4F2018F0}"/>
              </a:ext>
            </a:extLst>
          </p:cNvPr>
          <p:cNvCxnSpPr>
            <a:cxnSpLocks/>
          </p:cNvCxnSpPr>
          <p:nvPr/>
        </p:nvCxnSpPr>
        <p:spPr>
          <a:xfrm>
            <a:off x="4388406" y="3475674"/>
            <a:ext cx="0" cy="54292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D53D579-AF46-40B2-8DF7-48691CBE3232}"/>
              </a:ext>
            </a:extLst>
          </p:cNvPr>
          <p:cNvCxnSpPr>
            <a:cxnSpLocks/>
          </p:cNvCxnSpPr>
          <p:nvPr/>
        </p:nvCxnSpPr>
        <p:spPr>
          <a:xfrm>
            <a:off x="4857750" y="3032761"/>
            <a:ext cx="1493044" cy="0"/>
          </a:xfrm>
          <a:prstGeom prst="straightConnector1">
            <a:avLst/>
          </a:prstGeom>
          <a:ln w="5715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C2B845CC-0B85-4452-BFF8-BB0BE2AA8F5E}"/>
              </a:ext>
            </a:extLst>
          </p:cNvPr>
          <p:cNvSpPr/>
          <p:nvPr/>
        </p:nvSpPr>
        <p:spPr>
          <a:xfrm>
            <a:off x="3919062" y="2596992"/>
            <a:ext cx="938688" cy="900114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4284015-09CB-4BF0-8B87-8A9A9BB6C6A9}"/>
              </a:ext>
            </a:extLst>
          </p:cNvPr>
          <p:cNvCxnSpPr>
            <a:cxnSpLocks/>
          </p:cNvCxnSpPr>
          <p:nvPr/>
        </p:nvCxnSpPr>
        <p:spPr>
          <a:xfrm flipV="1">
            <a:off x="4388406" y="1318261"/>
            <a:ext cx="94967" cy="110036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7453842-63B0-4CAA-9D38-7AE58D1C23E4}"/>
              </a:ext>
            </a:extLst>
          </p:cNvPr>
          <p:cNvSpPr txBox="1"/>
          <p:nvPr/>
        </p:nvSpPr>
        <p:spPr>
          <a:xfrm>
            <a:off x="3919062" y="559664"/>
            <a:ext cx="346338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Policies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: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possible sequences of actions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292934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ADE7846-DA28-4274-8EE6-BF80715336A6}"/>
              </a:ext>
            </a:extLst>
          </p:cNvPr>
          <p:cNvSpPr txBox="1"/>
          <p:nvPr/>
        </p:nvSpPr>
        <p:spPr>
          <a:xfrm>
            <a:off x="4757739" y="1382322"/>
            <a:ext cx="428759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For example: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Take hint and then choose left machine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Immediately choose left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…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F5AF108-3D59-4842-8538-04899F83A896}"/>
              </a:ext>
            </a:extLst>
          </p:cNvPr>
          <p:cNvSpPr txBox="1"/>
          <p:nvPr/>
        </p:nvSpPr>
        <p:spPr>
          <a:xfrm>
            <a:off x="6613765" y="2596992"/>
            <a:ext cx="243157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Each policy entails a different sequence of state transitions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292934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2F7B41B-8AE2-4A19-B75E-E7A7A5B5B1C8}"/>
              </a:ext>
            </a:extLst>
          </p:cNvPr>
          <p:cNvSpPr/>
          <p:nvPr/>
        </p:nvSpPr>
        <p:spPr>
          <a:xfrm>
            <a:off x="3976479" y="3954305"/>
            <a:ext cx="825046" cy="6962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128779D-129D-43BC-8701-C06E5A5ED47C}"/>
              </a:ext>
            </a:extLst>
          </p:cNvPr>
          <p:cNvSpPr/>
          <p:nvPr/>
        </p:nvSpPr>
        <p:spPr>
          <a:xfrm>
            <a:off x="5928473" y="3918585"/>
            <a:ext cx="825046" cy="6962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D4CD1ED-177A-4C9C-B436-E16D6AF48C75}"/>
              </a:ext>
            </a:extLst>
          </p:cNvPr>
          <p:cNvSpPr txBox="1"/>
          <p:nvPr/>
        </p:nvSpPr>
        <p:spPr>
          <a:xfrm>
            <a:off x="168388" y="2656524"/>
            <a:ext cx="243157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Transitioning from the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“start”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state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to the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“take the hint”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state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292934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D13FE78-5200-47F6-9160-06522153587F}"/>
              </a:ext>
            </a:extLst>
          </p:cNvPr>
          <p:cNvSpPr txBox="1"/>
          <p:nvPr/>
        </p:nvSpPr>
        <p:spPr>
          <a:xfrm>
            <a:off x="71764" y="4963113"/>
            <a:ext cx="262481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Transitioning from the “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start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” state to the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“choose left machine”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state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292934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67311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6" grpId="0"/>
      <p:bldP spid="25" grpId="0"/>
      <p:bldP spid="26" grpId="0" animBg="1"/>
      <p:bldP spid="27" grpId="0" animBg="1"/>
      <p:bldP spid="28" grpId="0"/>
      <p:bldP spid="2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3C2C99-6A25-4265-8574-BA484A082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Infer states for each policy </a:t>
            </a:r>
            <a:r>
              <a:rPr lang="en-US" u="sng" dirty="0"/>
              <a:t>in parallel</a:t>
            </a:r>
          </a:p>
        </p:txBody>
      </p:sp>
      <p:pic>
        <p:nvPicPr>
          <p:cNvPr id="3" name="Picture 2" descr="Diagram, schematic&#10;&#10;Description automatically generated">
            <a:extLst>
              <a:ext uri="{FF2B5EF4-FFF2-40B4-BE49-F238E27FC236}">
                <a16:creationId xmlns:a16="http://schemas.microsoft.com/office/drawing/2014/main" id="{C1669429-F6A6-4D9F-9EFB-5A1A81CA2F5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2" t="71515" r="61653" b="5817"/>
          <a:stretch/>
        </p:blipFill>
        <p:spPr>
          <a:xfrm>
            <a:off x="3588929" y="4418294"/>
            <a:ext cx="5390766" cy="183065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D45E35-7F27-45AC-A4FD-EAEC369DCD4A}"/>
              </a:ext>
            </a:extLst>
          </p:cNvPr>
          <p:cNvSpPr txBox="1"/>
          <p:nvPr/>
        </p:nvSpPr>
        <p:spPr>
          <a:xfrm>
            <a:off x="5685173" y="4596886"/>
            <a:ext cx="2660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CAC0D9-5A18-4672-A25C-F303794709D7}"/>
              </a:ext>
            </a:extLst>
          </p:cNvPr>
          <p:cNvSpPr txBox="1"/>
          <p:nvPr/>
        </p:nvSpPr>
        <p:spPr>
          <a:xfrm>
            <a:off x="6880562" y="4584980"/>
            <a:ext cx="2660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3</a:t>
            </a:r>
          </a:p>
        </p:txBody>
      </p:sp>
      <p:pic>
        <p:nvPicPr>
          <p:cNvPr id="8" name="Picture 7" descr="Diagram, schematic&#10;&#10;Description automatically generated">
            <a:extLst>
              <a:ext uri="{FF2B5EF4-FFF2-40B4-BE49-F238E27FC236}">
                <a16:creationId xmlns:a16="http://schemas.microsoft.com/office/drawing/2014/main" id="{DFAA2764-0F4B-4175-9A50-21BF6EB7B97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2" t="71515" r="61653" b="5817"/>
          <a:stretch/>
        </p:blipFill>
        <p:spPr>
          <a:xfrm>
            <a:off x="3588929" y="2161630"/>
            <a:ext cx="5390766" cy="18306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CD1EE30-F847-4B89-83CB-8C9F969F339C}"/>
              </a:ext>
            </a:extLst>
          </p:cNvPr>
          <p:cNvSpPr txBox="1"/>
          <p:nvPr/>
        </p:nvSpPr>
        <p:spPr>
          <a:xfrm>
            <a:off x="5685173" y="2340222"/>
            <a:ext cx="2660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285CE85-9FB4-4445-9BDC-0CBB431FCECA}"/>
              </a:ext>
            </a:extLst>
          </p:cNvPr>
          <p:cNvSpPr txBox="1"/>
          <p:nvPr/>
        </p:nvSpPr>
        <p:spPr>
          <a:xfrm>
            <a:off x="6880562" y="2328316"/>
            <a:ext cx="2660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84EEA5D-DC89-42F5-9372-C28309870EB5}"/>
              </a:ext>
            </a:extLst>
          </p:cNvPr>
          <p:cNvSpPr txBox="1"/>
          <p:nvPr/>
        </p:nvSpPr>
        <p:spPr>
          <a:xfrm>
            <a:off x="992982" y="2177232"/>
            <a:ext cx="19235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Policy 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A39A1F8-AA8F-4ED3-89C4-6F7986AFE4E9}"/>
              </a:ext>
            </a:extLst>
          </p:cNvPr>
          <p:cNvSpPr txBox="1"/>
          <p:nvPr/>
        </p:nvSpPr>
        <p:spPr>
          <a:xfrm>
            <a:off x="921772" y="4369291"/>
            <a:ext cx="222787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Policy 2</a:t>
            </a:r>
          </a:p>
        </p:txBody>
      </p:sp>
    </p:spTree>
    <p:extLst>
      <p:ext uri="{BB962C8B-B14F-4D97-AF65-F5344CB8AC3E}">
        <p14:creationId xmlns:p14="http://schemas.microsoft.com/office/powerpoint/2010/main" val="3457596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9" grpId="0"/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083CAD-2E96-4ED5-81C6-5FBC185611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1457" y="1557338"/>
            <a:ext cx="8809256" cy="5200650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b="1" dirty="0"/>
              <a:t>Part 1 (Smith):</a:t>
            </a:r>
          </a:p>
          <a:p>
            <a:pPr lvl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Recap of active inference models</a:t>
            </a:r>
          </a:p>
          <a:p>
            <a:pPr lvl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Address residual questions</a:t>
            </a:r>
          </a:p>
          <a:p>
            <a:pPr lvl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Practical coding example of building a behavioral task model with reward probability learning</a:t>
            </a:r>
          </a:p>
          <a:p>
            <a:pPr lvl="2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And fitting that model to data</a:t>
            </a:r>
          </a:p>
          <a:p>
            <a:pPr>
              <a:lnSpc>
                <a:spcPct val="17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b="1" dirty="0"/>
              <a:t>Part 2 (Hodson):</a:t>
            </a:r>
          </a:p>
          <a:p>
            <a:pPr lvl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Practical example of building a state exploration task</a:t>
            </a:r>
          </a:p>
          <a:p>
            <a:pPr lvl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Walkthrough code for inferring states and actions</a:t>
            </a:r>
          </a:p>
          <a:p>
            <a:pPr lvl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Practical coding example of building a hierarchical model of a perception task</a:t>
            </a:r>
          </a:p>
          <a:p>
            <a:pPr lvl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Walkthrough code for simulating neural responses in the model</a:t>
            </a:r>
          </a:p>
          <a:p>
            <a:pPr>
              <a:lnSpc>
                <a:spcPct val="17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b="1" dirty="0"/>
              <a:t>Part 3 (Hakimi):</a:t>
            </a:r>
          </a:p>
          <a:p>
            <a:pPr lvl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More detailed discussion of mathematical underpinnings</a:t>
            </a:r>
          </a:p>
          <a:p>
            <a:pPr lvl="2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Q&amp;A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endParaRPr lang="en-US" b="1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dirty="0"/>
          </a:p>
          <a:p>
            <a:pPr lvl="1"/>
            <a:endParaRPr lang="en-US" b="1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CFAE0B9-76A3-4B97-9DB7-857C1D53F0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87350"/>
            <a:ext cx="8229600" cy="990600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2165692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Diagram, schematic&#10;&#10;Description automatically generated">
            <a:extLst>
              <a:ext uri="{FF2B5EF4-FFF2-40B4-BE49-F238E27FC236}">
                <a16:creationId xmlns:a16="http://schemas.microsoft.com/office/drawing/2014/main" id="{575B1F5F-53FA-47F2-952A-B2F0DD5972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187" t="8050" r="38856" b="54251"/>
          <a:stretch/>
        </p:blipFill>
        <p:spPr>
          <a:xfrm>
            <a:off x="3100391" y="1739881"/>
            <a:ext cx="5889126" cy="4996695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C2B845CC-0B85-4452-BFF8-BB0BE2AA8F5E}"/>
              </a:ext>
            </a:extLst>
          </p:cNvPr>
          <p:cNvSpPr/>
          <p:nvPr/>
        </p:nvSpPr>
        <p:spPr>
          <a:xfrm>
            <a:off x="3804765" y="2689860"/>
            <a:ext cx="938688" cy="900114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4284015-09CB-4BF0-8B87-8A9A9BB6C6A9}"/>
              </a:ext>
            </a:extLst>
          </p:cNvPr>
          <p:cNvCxnSpPr>
            <a:cxnSpLocks/>
          </p:cNvCxnSpPr>
          <p:nvPr/>
        </p:nvCxnSpPr>
        <p:spPr>
          <a:xfrm flipV="1">
            <a:off x="4712401" y="2106337"/>
            <a:ext cx="717775" cy="58352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7453842-63B0-4CAA-9D38-7AE58D1C23E4}"/>
              </a:ext>
            </a:extLst>
          </p:cNvPr>
          <p:cNvSpPr txBox="1"/>
          <p:nvPr/>
        </p:nvSpPr>
        <p:spPr>
          <a:xfrm>
            <a:off x="5207797" y="1399347"/>
            <a:ext cx="346338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Expected free energy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: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10B32B5-982A-47A6-9147-8E9E46672D4A}"/>
              </a:ext>
            </a:extLst>
          </p:cNvPr>
          <p:cNvSpPr txBox="1"/>
          <p:nvPr/>
        </p:nvSpPr>
        <p:spPr>
          <a:xfrm>
            <a:off x="5504980" y="2111280"/>
            <a:ext cx="37845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How good is each policy?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292934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D1C0DAA-81AB-4218-93CB-BF105238ABA1}"/>
              </a:ext>
            </a:extLst>
          </p:cNvPr>
          <p:cNvSpPr/>
          <p:nvPr/>
        </p:nvSpPr>
        <p:spPr>
          <a:xfrm>
            <a:off x="3925551" y="1770256"/>
            <a:ext cx="679465" cy="62850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344B63D-E2FF-4322-9DF2-981B4B16E9A7}"/>
              </a:ext>
            </a:extLst>
          </p:cNvPr>
          <p:cNvSpPr txBox="1"/>
          <p:nvPr/>
        </p:nvSpPr>
        <p:spPr>
          <a:xfrm>
            <a:off x="4351873" y="432727"/>
            <a:ext cx="507073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Preferred observations (reward)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44B43BF-80D4-4877-ADDA-F63D6B39930F}"/>
              </a:ext>
            </a:extLst>
          </p:cNvPr>
          <p:cNvSpPr txBox="1"/>
          <p:nvPr/>
        </p:nvSpPr>
        <p:spPr>
          <a:xfrm>
            <a:off x="121421" y="1399347"/>
            <a:ext cx="3904257" cy="17235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93A299"/>
              </a:buClr>
              <a:buSzPct val="85000"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Policies with the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lowest expected free energy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will be those expected to: </a:t>
            </a:r>
          </a:p>
          <a:p>
            <a:pPr marL="0" marR="0" lvl="0" indent="-18288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93A299"/>
              </a:buClr>
              <a:buSzPct val="85000"/>
              <a:buFont typeface="Arial" pitchFamily="34" charset="0"/>
              <a:buChar char="•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generate preferred outcomes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292934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-18288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93A299"/>
              </a:buClr>
              <a:buSzPct val="85000"/>
              <a:buFont typeface="Arial" pitchFamily="34" charset="0"/>
              <a:buChar char="•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maximize information gain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0DF2EAE-028D-4E03-9B72-64E02912CBD7}"/>
              </a:ext>
            </a:extLst>
          </p:cNvPr>
          <p:cNvCxnSpPr>
            <a:cxnSpLocks/>
          </p:cNvCxnSpPr>
          <p:nvPr/>
        </p:nvCxnSpPr>
        <p:spPr>
          <a:xfrm flipV="1">
            <a:off x="4504273" y="1182370"/>
            <a:ext cx="605890" cy="57428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2247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1" grpId="0"/>
      <p:bldP spid="22" grpId="0" animBg="1"/>
      <p:bldP spid="3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526E0CEC-9750-47DA-8A1F-786CCAB107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Expected free energy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7853E3ED-D3B9-49C7-98D7-4559C2F1A92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585686"/>
                <a:ext cx="8229600" cy="4943702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Decision-making requires </a:t>
                </a:r>
                <a:r>
                  <a:rPr lang="en-US" b="1" dirty="0"/>
                  <a:t>predicting future observations under each policy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𝑜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where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𝑜</m:t>
                    </m:r>
                  </m:oMath>
                </a14:m>
                <a:r>
                  <a:rPr lang="en-US" dirty="0"/>
                  <a:t> is treated as a random variable</a:t>
                </a:r>
              </a:p>
              <a:p>
                <a:endParaRPr lang="en-US" dirty="0"/>
              </a:p>
              <a:p>
                <a:r>
                  <a:rPr lang="en-US" dirty="0"/>
                  <a:t>Then calculating the </a:t>
                </a:r>
                <a:r>
                  <a:rPr lang="en-US" b="1" dirty="0"/>
                  <a:t>expected free energy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𝑮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𝝅</m:t>
                        </m:r>
                      </m:sub>
                    </m:sSub>
                  </m:oMath>
                </a14:m>
                <a:r>
                  <a:rPr lang="en-US" b="1" dirty="0"/>
                  <a:t>) </a:t>
                </a:r>
                <a:r>
                  <a:rPr lang="en-US" dirty="0"/>
                  <a:t>associated with each policy based on those expected observations</a:t>
                </a:r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This is used as a means of </a:t>
                </a:r>
                <a:r>
                  <a:rPr lang="en-US" b="1" dirty="0"/>
                  <a:t>scoring which policies are better than others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7853E3ED-D3B9-49C7-98D7-4559C2F1A92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585686"/>
                <a:ext cx="8229600" cy="4943702"/>
              </a:xfrm>
              <a:blipFill>
                <a:blip r:embed="rId2"/>
                <a:stretch>
                  <a:fillRect l="-667" t="-8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7416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D1D708-9C59-4BAA-82CA-8A41114F3C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28713"/>
            <a:ext cx="8229600" cy="990601"/>
          </a:xfrm>
        </p:spPr>
        <p:txBody>
          <a:bodyPr/>
          <a:lstStyle/>
          <a:p>
            <a:r>
              <a:rPr lang="en-US" dirty="0"/>
              <a:t>The literature shows many different decompositions: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BCE0C9-EEF0-4391-8E9A-1B4C951A21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2231"/>
          <a:stretch/>
        </p:blipFill>
        <p:spPr>
          <a:xfrm>
            <a:off x="124133" y="2904115"/>
            <a:ext cx="608839" cy="230539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022B53C-22E2-403B-8060-E73C8363BF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285" y="2949614"/>
            <a:ext cx="7053259" cy="76196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422B02A-0058-4A7D-9492-44DC5AE104D6}"/>
              </a:ext>
            </a:extLst>
          </p:cNvPr>
          <p:cNvSpPr/>
          <p:nvPr/>
        </p:nvSpPr>
        <p:spPr>
          <a:xfrm>
            <a:off x="1219124" y="3062598"/>
            <a:ext cx="3882649" cy="60951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65B695A-13B0-4B75-A5F0-3EC5A0B3FFA3}"/>
              </a:ext>
            </a:extLst>
          </p:cNvPr>
          <p:cNvSpPr/>
          <p:nvPr/>
        </p:nvSpPr>
        <p:spPr>
          <a:xfrm>
            <a:off x="5413830" y="3043110"/>
            <a:ext cx="2249714" cy="60951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30F93EC-01F0-4348-8D8F-36BFE81A7FB0}"/>
              </a:ext>
            </a:extLst>
          </p:cNvPr>
          <p:cNvSpPr txBox="1"/>
          <p:nvPr/>
        </p:nvSpPr>
        <p:spPr>
          <a:xfrm>
            <a:off x="5258451" y="3733645"/>
            <a:ext cx="27449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Expected probability of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preferred outcomes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2D272F2-1976-4AFB-98B5-EBDFE12363AF}"/>
              </a:ext>
            </a:extLst>
          </p:cNvPr>
          <p:cNvSpPr txBox="1"/>
          <p:nvPr/>
        </p:nvSpPr>
        <p:spPr>
          <a:xfrm>
            <a:off x="430367" y="3757256"/>
            <a:ext cx="47460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“How much do I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expect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beliefs about states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will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change after a new observation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if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I choose this policy?”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70A203D-5B16-45E2-9F67-B30EDA2B0A3E}"/>
              </a:ext>
            </a:extLst>
          </p:cNvPr>
          <p:cNvSpPr txBox="1"/>
          <p:nvPr/>
        </p:nvSpPr>
        <p:spPr>
          <a:xfrm>
            <a:off x="5218914" y="2550675"/>
            <a:ext cx="2495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“Pragmatic value”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E9A427C-BBB5-4ACD-BEC0-502F1F338933}"/>
              </a:ext>
            </a:extLst>
          </p:cNvPr>
          <p:cNvSpPr txBox="1"/>
          <p:nvPr/>
        </p:nvSpPr>
        <p:spPr>
          <a:xfrm>
            <a:off x="1479944" y="2552280"/>
            <a:ext cx="2946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“Epistemic value”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ontent Placeholder 2">
                <a:extLst>
                  <a:ext uri="{FF2B5EF4-FFF2-40B4-BE49-F238E27FC236}">
                    <a16:creationId xmlns:a16="http://schemas.microsoft.com/office/drawing/2014/main" id="{2421F3B9-C26E-4B5C-99E3-99608B20A50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00913" y="408393"/>
                <a:ext cx="3749447" cy="47216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182880" indent="-18288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85000"/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288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85000"/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731520" indent="-18288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90000"/>
                  <a:buFont typeface="Arial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05840" indent="-18288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188720" indent="-13716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Arial" pitchFamily="34" charset="0"/>
                  <a:buChar char="•"/>
                  <a:defRPr sz="14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371600" indent="-18288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554480" indent="-18288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737360" indent="-18288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920240" indent="-18288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93A299"/>
                  </a:buClr>
                  <a:buSzPct val="85000"/>
                  <a:buFont typeface="Arial" pitchFamily="34" charset="0"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𝐶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 = preferred/rewarding outcomes </a:t>
                </a:r>
              </a:p>
            </p:txBody>
          </p:sp>
        </mc:Choice>
        <mc:Fallback xmlns="">
          <p:sp>
            <p:nvSpPr>
              <p:cNvPr id="18" name="Content Placeholder 2">
                <a:extLst>
                  <a:ext uri="{FF2B5EF4-FFF2-40B4-BE49-F238E27FC236}">
                    <a16:creationId xmlns:a16="http://schemas.microsoft.com/office/drawing/2014/main" id="{2421F3B9-C26E-4B5C-99E3-99608B20A5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0913" y="408393"/>
                <a:ext cx="3749447" cy="472160"/>
              </a:xfrm>
              <a:prstGeom prst="rect">
                <a:avLst/>
              </a:prstGeom>
              <a:blipFill>
                <a:blip r:embed="rId5"/>
                <a:stretch>
                  <a:fillRect t="-7792" r="-1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itle 1">
            <a:extLst>
              <a:ext uri="{FF2B5EF4-FFF2-40B4-BE49-F238E27FC236}">
                <a16:creationId xmlns:a16="http://schemas.microsoft.com/office/drawing/2014/main" id="{B83DAF8F-58F3-49C6-82C9-A2038224FF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</p:spPr>
        <p:txBody>
          <a:bodyPr>
            <a:normAutofit/>
          </a:bodyPr>
          <a:lstStyle/>
          <a:p>
            <a:r>
              <a:rPr lang="en-US" dirty="0"/>
              <a:t>Expected free energy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141E4C3-7467-44A4-AF49-3FF8EBDCF570}"/>
              </a:ext>
            </a:extLst>
          </p:cNvPr>
          <p:cNvSpPr txBox="1"/>
          <p:nvPr/>
        </p:nvSpPr>
        <p:spPr>
          <a:xfrm>
            <a:off x="2938585" y="3301243"/>
            <a:ext cx="2975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–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0A1700-FBE5-A247-CC54-2CE971E3EC4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1110" t="-11949"/>
          <a:stretch/>
        </p:blipFill>
        <p:spPr>
          <a:xfrm>
            <a:off x="2190589" y="5315725"/>
            <a:ext cx="4196275" cy="557163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26ABCF2F-9233-4B8E-C107-0B31A0D02559}"/>
              </a:ext>
            </a:extLst>
          </p:cNvPr>
          <p:cNvSpPr/>
          <p:nvPr/>
        </p:nvSpPr>
        <p:spPr>
          <a:xfrm>
            <a:off x="2145908" y="5289277"/>
            <a:ext cx="4320721" cy="646331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83147DD-1116-4B7E-9DB5-B656A7A901A4}"/>
              </a:ext>
            </a:extLst>
          </p:cNvPr>
          <p:cNvSpPr txBox="1"/>
          <p:nvPr/>
        </p:nvSpPr>
        <p:spPr>
          <a:xfrm>
            <a:off x="2188800" y="4824282"/>
            <a:ext cx="40189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“Novelty” (if learning the likelihood)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C854266-5095-0854-46A4-936941775DBC}"/>
              </a:ext>
            </a:extLst>
          </p:cNvPr>
          <p:cNvSpPr txBox="1"/>
          <p:nvPr/>
        </p:nvSpPr>
        <p:spPr>
          <a:xfrm>
            <a:off x="657108" y="6031271"/>
            <a:ext cx="74304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“How much do I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expect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beliefs ABOUT </a:t>
            </a:r>
            <a:r>
              <a:rPr lang="en-US" noProof="0" dirty="0">
                <a:solidFill>
                  <a:srgbClr val="00B0F0"/>
                </a:solidFill>
                <a:latin typeface="Arial"/>
              </a:rPr>
              <a:t>THE LIKELIHOOD – </a:t>
            </a:r>
            <a:r>
              <a:rPr lang="en-US" b="1" i="1" noProof="0" dirty="0">
                <a:solidFill>
                  <a:srgbClr val="00B0F0"/>
                </a:solidFill>
                <a:latin typeface="Arial"/>
              </a:rPr>
              <a:t>A</a:t>
            </a:r>
            <a:r>
              <a:rPr lang="en-US" noProof="0" dirty="0">
                <a:solidFill>
                  <a:srgbClr val="00B0F0"/>
                </a:solidFill>
                <a:latin typeface="Arial"/>
              </a:rPr>
              <a:t> = </a:t>
            </a:r>
            <a:r>
              <a:rPr lang="en-US" i="1" dirty="0">
                <a:solidFill>
                  <a:srgbClr val="00B0F0"/>
                </a:solidFill>
                <a:latin typeface="Arial"/>
              </a:rPr>
              <a:t>p(</a:t>
            </a:r>
            <a:r>
              <a:rPr lang="en-US" i="1" dirty="0" err="1">
                <a:solidFill>
                  <a:srgbClr val="00B0F0"/>
                </a:solidFill>
                <a:latin typeface="Arial"/>
              </a:rPr>
              <a:t>o|s</a:t>
            </a:r>
            <a:r>
              <a:rPr lang="en-US" i="1" dirty="0">
                <a:solidFill>
                  <a:srgbClr val="00B0F0"/>
                </a:solidFill>
                <a:latin typeface="Arial"/>
              </a:rPr>
              <a:t>)</a:t>
            </a:r>
            <a:r>
              <a:rPr lang="en-US" dirty="0">
                <a:solidFill>
                  <a:srgbClr val="00B0F0"/>
                </a:solidFill>
                <a:latin typeface="Arial"/>
              </a:rPr>
              <a:t> –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will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change after a new observation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if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I choose this policy?”</a:t>
            </a:r>
          </a:p>
        </p:txBody>
      </p:sp>
    </p:spTree>
    <p:extLst>
      <p:ext uri="{BB962C8B-B14F-4D97-AF65-F5344CB8AC3E}">
        <p14:creationId xmlns:p14="http://schemas.microsoft.com/office/powerpoint/2010/main" val="1487343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4" grpId="0"/>
      <p:bldP spid="15" grpId="0"/>
      <p:bldP spid="16" grpId="0"/>
      <p:bldP spid="17" grpId="0"/>
      <p:bldP spid="18" grpId="0"/>
      <p:bldP spid="25" grpId="0"/>
      <p:bldP spid="35" grpId="0" animBg="1"/>
      <p:bldP spid="36" grpId="0"/>
      <p:bldP spid="3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3BE7B4A7-8B19-4386-8A55-C331C1DCC8E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61257" y="1364118"/>
                <a:ext cx="8772029" cy="2509741"/>
              </a:xfrm>
            </p:spPr>
            <p:txBody>
              <a:bodyPr>
                <a:normAutofit/>
              </a:bodyPr>
              <a:lstStyle/>
              <a:p>
                <a:pPr>
                  <a:spcBef>
                    <a:spcPts val="0"/>
                  </a:spcBef>
                  <a:spcAft>
                    <a:spcPts val="600"/>
                  </a:spcAft>
                </a:pPr>
                <a:r>
                  <a:rPr lang="en-US" dirty="0"/>
                  <a:t>Each policy entails </a:t>
                </a:r>
                <a:r>
                  <a:rPr lang="en-US" b="1" dirty="0"/>
                  <a:t>a different set of state transitions </a:t>
                </a:r>
              </a:p>
              <a:p>
                <a:pPr>
                  <a:spcBef>
                    <a:spcPts val="0"/>
                  </a:spcBef>
                  <a:spcAft>
                    <a:spcPts val="600"/>
                  </a:spcAft>
                </a:pPr>
                <a:r>
                  <a:rPr lang="en-US" dirty="0"/>
                  <a:t>This in turn </a:t>
                </a:r>
                <a:r>
                  <a:rPr lang="en-US" b="1" dirty="0"/>
                  <a:t>predicts different sequences of observations</a:t>
                </a:r>
              </a:p>
              <a:p>
                <a:pPr>
                  <a:spcBef>
                    <a:spcPts val="0"/>
                  </a:spcBef>
                  <a:spcAft>
                    <a:spcPts val="600"/>
                  </a:spcAft>
                </a:pPr>
                <a:r>
                  <a:rPr lang="en-US" dirty="0"/>
                  <a:t>These jointly allow evaluation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b>
                    </m:sSub>
                  </m:oMath>
                </a14:m>
                <a:endParaRPr lang="en-US" dirty="0"/>
              </a:p>
              <a:p>
                <a:pPr lvl="1">
                  <a:spcBef>
                    <a:spcPts val="0"/>
                  </a:spcBef>
                  <a:spcAft>
                    <a:spcPts val="600"/>
                  </a:spcAft>
                </a:pPr>
                <a:endParaRPr lang="en-US" b="1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3BE7B4A7-8B19-4386-8A55-C331C1DCC8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1257" y="1364118"/>
                <a:ext cx="8772029" cy="2509741"/>
              </a:xfrm>
              <a:blipFill>
                <a:blip r:embed="rId2"/>
                <a:stretch>
                  <a:fillRect l="-625" t="-1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 descr="Diagram, schematic&#10;&#10;Description automatically generated">
            <a:extLst>
              <a:ext uri="{FF2B5EF4-FFF2-40B4-BE49-F238E27FC236}">
                <a16:creationId xmlns:a16="http://schemas.microsoft.com/office/drawing/2014/main" id="{575B1F5F-53FA-47F2-952A-B2F0DD5972A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187" t="8050" r="38901" b="54251"/>
          <a:stretch/>
        </p:blipFill>
        <p:spPr>
          <a:xfrm>
            <a:off x="168774" y="3837574"/>
            <a:ext cx="3438820" cy="2923767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65195B7A-F018-4CB1-AD46-DBD969FAC7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257" y="381000"/>
            <a:ext cx="8229600" cy="990600"/>
          </a:xfrm>
        </p:spPr>
        <p:txBody>
          <a:bodyPr>
            <a:normAutofit/>
          </a:bodyPr>
          <a:lstStyle/>
          <a:p>
            <a:r>
              <a:rPr lang="en-US" dirty="0"/>
              <a:t>Graphical model of POMDP structure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0740ED7-110B-469B-882C-D643258B8327}"/>
              </a:ext>
            </a:extLst>
          </p:cNvPr>
          <p:cNvCxnSpPr>
            <a:cxnSpLocks/>
          </p:cNvCxnSpPr>
          <p:nvPr/>
        </p:nvCxnSpPr>
        <p:spPr>
          <a:xfrm>
            <a:off x="2736056" y="4614863"/>
            <a:ext cx="0" cy="57479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645512B-2E7C-4250-9236-007C4F2018F0}"/>
              </a:ext>
            </a:extLst>
          </p:cNvPr>
          <p:cNvCxnSpPr>
            <a:cxnSpLocks/>
          </p:cNvCxnSpPr>
          <p:nvPr/>
        </p:nvCxnSpPr>
        <p:spPr>
          <a:xfrm>
            <a:off x="1578768" y="4886355"/>
            <a:ext cx="0" cy="30382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D53D579-AF46-40B2-8DF7-48691CBE3232}"/>
              </a:ext>
            </a:extLst>
          </p:cNvPr>
          <p:cNvCxnSpPr>
            <a:cxnSpLocks/>
          </p:cNvCxnSpPr>
          <p:nvPr/>
        </p:nvCxnSpPr>
        <p:spPr>
          <a:xfrm>
            <a:off x="1850231" y="4614863"/>
            <a:ext cx="914400" cy="0"/>
          </a:xfrm>
          <a:prstGeom prst="straightConnector1">
            <a:avLst/>
          </a:prstGeom>
          <a:ln w="5715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Diagram, schematic&#10;&#10;Description automatically generated">
            <a:extLst>
              <a:ext uri="{FF2B5EF4-FFF2-40B4-BE49-F238E27FC236}">
                <a16:creationId xmlns:a16="http://schemas.microsoft.com/office/drawing/2014/main" id="{786F9F7B-B58D-4D10-B0EE-4C4F2D7557E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856" t="41896" r="32868" b="55402"/>
          <a:stretch/>
        </p:blipFill>
        <p:spPr>
          <a:xfrm>
            <a:off x="4376057" y="3157065"/>
            <a:ext cx="3221615" cy="81536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042EAD1-E8AB-44D4-91FF-26163F2540A6}"/>
                  </a:ext>
                </a:extLst>
              </p:cNvPr>
              <p:cNvSpPr txBox="1"/>
              <p:nvPr/>
            </p:nvSpPr>
            <p:spPr>
              <a:xfrm>
                <a:off x="4403226" y="4486017"/>
                <a:ext cx="4572000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Low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292934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292934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𝐺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292934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𝜋</m:t>
                        </m:r>
                      </m:sub>
                    </m:sSub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 = high probability of choosing that policy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042EAD1-E8AB-44D4-91FF-26163F2540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3226" y="4486017"/>
                <a:ext cx="4572000" cy="646331"/>
              </a:xfrm>
              <a:prstGeom prst="rect">
                <a:avLst/>
              </a:prstGeom>
              <a:blipFill>
                <a:blip r:embed="rId4"/>
                <a:stretch>
                  <a:fillRect l="-1067" t="-5660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" name="Picture 24">
            <a:extLst>
              <a:ext uri="{FF2B5EF4-FFF2-40B4-BE49-F238E27FC236}">
                <a16:creationId xmlns:a16="http://schemas.microsoft.com/office/drawing/2014/main" id="{BB923A61-CAA0-4BD9-86A2-37AB12BF40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47535" y="5530564"/>
            <a:ext cx="4828012" cy="515676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4C06E47-49AF-4CBD-A9A7-FCF6E4C90AFD}"/>
              </a:ext>
            </a:extLst>
          </p:cNvPr>
          <p:cNvCxnSpPr>
            <a:cxnSpLocks/>
          </p:cNvCxnSpPr>
          <p:nvPr/>
        </p:nvCxnSpPr>
        <p:spPr>
          <a:xfrm>
            <a:off x="5574185" y="5985333"/>
            <a:ext cx="227759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06F1021-7AEC-4CD6-B0A6-51F1D1FC30B1}"/>
              </a:ext>
            </a:extLst>
          </p:cNvPr>
          <p:cNvCxnSpPr>
            <a:cxnSpLocks/>
          </p:cNvCxnSpPr>
          <p:nvPr/>
        </p:nvCxnSpPr>
        <p:spPr>
          <a:xfrm>
            <a:off x="6612791" y="5973427"/>
            <a:ext cx="227759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FA984CD-1176-47EC-9AC8-86D90A9E1F3F}"/>
                  </a:ext>
                </a:extLst>
              </p:cNvPr>
              <p:cNvSpPr txBox="1"/>
              <p:nvPr/>
            </p:nvSpPr>
            <p:spPr>
              <a:xfrm>
                <a:off x="5452439" y="6413449"/>
                <a:ext cx="362310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1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𝜶</m:t>
                    </m:r>
                  </m:oMath>
                </a14:m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 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controls </a:t>
                </a: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randomness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 in choice</a:t>
                </a: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FA984CD-1176-47EC-9AC8-86D90A9E1F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2439" y="6413449"/>
                <a:ext cx="3623108" cy="369332"/>
              </a:xfrm>
              <a:prstGeom prst="rect">
                <a:avLst/>
              </a:prstGeom>
              <a:blipFill>
                <a:blip r:embed="rId6"/>
                <a:stretch>
                  <a:fillRect t="-8197" r="-504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25368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3BE7B4A7-8B19-4386-8A55-C331C1DCC8E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61257" y="1364119"/>
                <a:ext cx="8772029" cy="2064882"/>
              </a:xfrm>
            </p:spPr>
            <p:txBody>
              <a:bodyPr>
                <a:normAutofit fontScale="92500" lnSpcReduction="20000"/>
              </a:bodyPr>
              <a:lstStyle/>
              <a:p>
                <a:pPr>
                  <a:spcBef>
                    <a:spcPts val="0"/>
                  </a:spcBef>
                  <a:spcAft>
                    <a:spcPts val="600"/>
                  </a:spcAft>
                </a:pPr>
                <a:r>
                  <a:rPr lang="en-US" dirty="0">
                    <a:ea typeface="Cambria Math" panose="02040503050406030204" pitchFamily="18" charset="0"/>
                  </a:rPr>
                  <a:t>The vector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is prior over policies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, which allows one to model </a:t>
                </a:r>
                <a:r>
                  <a:rPr lang="en-US" b="1" dirty="0">
                    <a:ea typeface="Cambria Math" panose="02040503050406030204" pitchFamily="18" charset="0"/>
                  </a:rPr>
                  <a:t>habits</a:t>
                </a:r>
                <a:r>
                  <a:rPr lang="en-US" dirty="0">
                    <a:ea typeface="Cambria Math" panose="02040503050406030204" pitchFamily="18" charset="0"/>
                  </a:rPr>
                  <a:t> and </a:t>
                </a:r>
                <a:r>
                  <a:rPr lang="en-US" b="1" dirty="0">
                    <a:ea typeface="Cambria Math" panose="02040503050406030204" pitchFamily="18" charset="0"/>
                  </a:rPr>
                  <a:t>habit learning</a:t>
                </a:r>
              </a:p>
              <a:p>
                <a:pPr>
                  <a:spcBef>
                    <a:spcPts val="0"/>
                  </a:spcBef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dirty="0"/>
                  <a:t> is the expected precision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endParaRPr lang="en-US" dirty="0"/>
              </a:p>
              <a:p>
                <a:pPr lvl="1">
                  <a:spcBef>
                    <a:spcPts val="0"/>
                  </a:spcBef>
                  <a:spcAft>
                    <a:spcPts val="600"/>
                  </a:spcAft>
                </a:pPr>
                <a:r>
                  <a:rPr lang="en-US" dirty="0"/>
                  <a:t>An </a:t>
                </a:r>
                <a:r>
                  <a:rPr lang="en-US" b="1" dirty="0"/>
                  <a:t>inverse temperature parameter </a:t>
                </a:r>
                <a:r>
                  <a:rPr lang="en-US" dirty="0"/>
                  <a:t>based on </a:t>
                </a:r>
                <a:r>
                  <a:rPr lang="en-US" b="1" dirty="0"/>
                  <a:t>confidence</a:t>
                </a:r>
                <a:r>
                  <a:rPr lang="en-US" dirty="0"/>
                  <a:t> in the agent’s action model</a:t>
                </a:r>
              </a:p>
              <a:p>
                <a:pPr lvl="1">
                  <a:spcBef>
                    <a:spcPts val="0"/>
                  </a:spcBef>
                  <a:spcAft>
                    <a:spcPts val="600"/>
                  </a:spcAft>
                </a:pPr>
                <a:r>
                  <a:rPr lang="en-US" dirty="0"/>
                  <a:t>Lower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dirty="0"/>
                  <a:t> </a:t>
                </a:r>
                <a:r>
                  <a:rPr lang="en-US" b="1" dirty="0">
                    <a:solidFill>
                      <a:srgbClr val="C00000"/>
                    </a:solidFill>
                  </a:rPr>
                  <a:t>increases the influence of habits </a:t>
                </a:r>
                <a:r>
                  <a:rPr lang="en-US" b="1" dirty="0">
                    <a:solidFill>
                      <a:schemeClr val="tx1"/>
                    </a:solidFill>
                  </a:rPr>
                  <a:t>(decreases the influence of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𝑮</m:t>
                    </m:r>
                  </m:oMath>
                </a14:m>
                <a:r>
                  <a:rPr lang="en-US" b="1" dirty="0">
                    <a:solidFill>
                      <a:schemeClr val="tx1"/>
                    </a:solidFill>
                  </a:rPr>
                  <a:t>)</a:t>
                </a:r>
                <a:endParaRPr lang="en-US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3BE7B4A7-8B19-4386-8A55-C331C1DCC8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1257" y="1364119"/>
                <a:ext cx="8772029" cy="2064882"/>
              </a:xfrm>
              <a:blipFill>
                <a:blip r:embed="rId2"/>
                <a:stretch>
                  <a:fillRect l="-486" t="-5015" b="-41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 descr="Diagram, schematic&#10;&#10;Description automatically generated">
            <a:extLst>
              <a:ext uri="{FF2B5EF4-FFF2-40B4-BE49-F238E27FC236}">
                <a16:creationId xmlns:a16="http://schemas.microsoft.com/office/drawing/2014/main" id="{575B1F5F-53FA-47F2-952A-B2F0DD5972A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187" t="50813" r="38822" b="6064"/>
          <a:stretch/>
        </p:blipFill>
        <p:spPr>
          <a:xfrm>
            <a:off x="234087" y="3429000"/>
            <a:ext cx="3451222" cy="3344392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65195B7A-F018-4CB1-AD46-DBD969FAC7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257" y="381000"/>
            <a:ext cx="8229600" cy="990600"/>
          </a:xfrm>
        </p:spPr>
        <p:txBody>
          <a:bodyPr>
            <a:normAutofit/>
          </a:bodyPr>
          <a:lstStyle/>
          <a:p>
            <a:r>
              <a:rPr lang="en-US" dirty="0"/>
              <a:t>Graphical model of POMDP structure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40BBF28-2CA2-4C30-9449-42BCDAD7256F}"/>
              </a:ext>
            </a:extLst>
          </p:cNvPr>
          <p:cNvSpPr/>
          <p:nvPr/>
        </p:nvSpPr>
        <p:spPr>
          <a:xfrm>
            <a:off x="1429658" y="3793676"/>
            <a:ext cx="404586" cy="36466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B347066-E217-4A15-8A37-AAF3F23601F5}"/>
              </a:ext>
            </a:extLst>
          </p:cNvPr>
          <p:cNvSpPr/>
          <p:nvPr/>
        </p:nvSpPr>
        <p:spPr>
          <a:xfrm>
            <a:off x="1937865" y="3878597"/>
            <a:ext cx="532147" cy="504471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AC81D57-E425-4BED-9370-A45CF7AC3C79}"/>
              </a:ext>
            </a:extLst>
          </p:cNvPr>
          <p:cNvSpPr/>
          <p:nvPr/>
        </p:nvSpPr>
        <p:spPr>
          <a:xfrm>
            <a:off x="2564838" y="3477675"/>
            <a:ext cx="385192" cy="35224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15" name="Picture 14" descr="Diagram, schematic&#10;&#10;Description automatically generated">
            <a:extLst>
              <a:ext uri="{FF2B5EF4-FFF2-40B4-BE49-F238E27FC236}">
                <a16:creationId xmlns:a16="http://schemas.microsoft.com/office/drawing/2014/main" id="{B1893C2B-5138-4EAB-974F-D13A8A9E286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770" t="78636" r="30616" b="14539"/>
          <a:stretch/>
        </p:blipFill>
        <p:spPr>
          <a:xfrm>
            <a:off x="4647271" y="4960442"/>
            <a:ext cx="3095290" cy="1371086"/>
          </a:xfrm>
          <a:prstGeom prst="rect">
            <a:avLst/>
          </a:prstGeom>
        </p:spPr>
      </p:pic>
      <p:pic>
        <p:nvPicPr>
          <p:cNvPr id="17" name="Picture 16" descr="Diagram, schematic&#10;&#10;Description automatically generated">
            <a:extLst>
              <a:ext uri="{FF2B5EF4-FFF2-40B4-BE49-F238E27FC236}">
                <a16:creationId xmlns:a16="http://schemas.microsoft.com/office/drawing/2014/main" id="{E937D257-6E37-45C9-AB56-24128AF75FD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770" t="71445" r="28078" b="26150"/>
          <a:stretch/>
        </p:blipFill>
        <p:spPr>
          <a:xfrm>
            <a:off x="4601002" y="3828501"/>
            <a:ext cx="4308911" cy="504471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B3C3D95-6391-4896-B048-AB5A8AE3C553}"/>
              </a:ext>
            </a:extLst>
          </p:cNvPr>
          <p:cNvSpPr/>
          <p:nvPr/>
        </p:nvSpPr>
        <p:spPr>
          <a:xfrm>
            <a:off x="4880880" y="4108062"/>
            <a:ext cx="238375" cy="2750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708D283-3AE9-413D-A7BB-03B7C368021C}"/>
              </a:ext>
            </a:extLst>
          </p:cNvPr>
          <p:cNvSpPr/>
          <p:nvPr/>
        </p:nvSpPr>
        <p:spPr>
          <a:xfrm>
            <a:off x="4528083" y="5715190"/>
            <a:ext cx="3095290" cy="6163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2B83356-7CE5-46C6-A9BB-9F882E1CE193}"/>
              </a:ext>
            </a:extLst>
          </p:cNvPr>
          <p:cNvSpPr/>
          <p:nvPr/>
        </p:nvSpPr>
        <p:spPr>
          <a:xfrm flipV="1">
            <a:off x="7206135" y="4389260"/>
            <a:ext cx="385192" cy="4571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4376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  <p:bldP spid="13" grpId="0" animBg="1"/>
      <p:bldP spid="19" grpId="0" animBg="1"/>
      <p:bldP spid="20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BB519-DEF7-4910-94C2-D6BF1B8A1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666" y="396594"/>
            <a:ext cx="8229600" cy="990600"/>
          </a:xfrm>
        </p:spPr>
        <p:txBody>
          <a:bodyPr/>
          <a:lstStyle/>
          <a:p>
            <a:r>
              <a:rPr lang="en-US" dirty="0"/>
              <a:t>Three-armed bandit task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0F192E4-53E6-4895-8A8B-4F7D476335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976" y="1419977"/>
            <a:ext cx="3884074" cy="244073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924B995-CA2F-CD35-5D0C-3270FCDD59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976" y="4085626"/>
            <a:ext cx="3884074" cy="254452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3ABEF02-270C-065B-182E-75786DA2C1C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18" t="20125" r="33130" b="20048"/>
          <a:stretch/>
        </p:blipFill>
        <p:spPr>
          <a:xfrm>
            <a:off x="4838897" y="1630260"/>
            <a:ext cx="3690574" cy="3690574"/>
          </a:xfrm>
          <a:prstGeom prst="rect">
            <a:avLst/>
          </a:prstGeom>
        </p:spPr>
      </p:pic>
      <p:sp>
        <p:nvSpPr>
          <p:cNvPr id="11" name="Content Placeholder 13">
            <a:extLst>
              <a:ext uri="{FF2B5EF4-FFF2-40B4-BE49-F238E27FC236}">
                <a16:creationId xmlns:a16="http://schemas.microsoft.com/office/drawing/2014/main" id="{52A1AFEC-364A-707F-28D6-3804A49C45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7072" y="5701460"/>
            <a:ext cx="4171952" cy="928688"/>
          </a:xfrm>
        </p:spPr>
        <p:txBody>
          <a:bodyPr>
            <a:normAutofit fontScale="92500"/>
          </a:bodyPr>
          <a:lstStyle/>
          <a:p>
            <a:r>
              <a:rPr lang="en-US" dirty="0"/>
              <a:t>Three “slot machines” with unknown reward probabilities</a:t>
            </a:r>
          </a:p>
        </p:txBody>
      </p:sp>
    </p:spTree>
    <p:extLst>
      <p:ext uri="{BB962C8B-B14F-4D97-AF65-F5344CB8AC3E}">
        <p14:creationId xmlns:p14="http://schemas.microsoft.com/office/powerpoint/2010/main" val="1769351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973" y="433756"/>
            <a:ext cx="8838350" cy="990600"/>
          </a:xfrm>
        </p:spPr>
        <p:txBody>
          <a:bodyPr>
            <a:normAutofit/>
          </a:bodyPr>
          <a:lstStyle/>
          <a:p>
            <a:r>
              <a:rPr lang="en-US" sz="3200" b="1" dirty="0"/>
              <a:t>Three-armed bandit task model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54AC61-6527-409F-AB2F-1F29702445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18" t="20125" r="33130" b="20048"/>
          <a:stretch/>
        </p:blipFill>
        <p:spPr>
          <a:xfrm>
            <a:off x="242886" y="1424356"/>
            <a:ext cx="3690574" cy="36905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E37FFCC-177F-44D2-89AC-05251B5495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t="-2947" r="-4591" b="-1"/>
          <a:stretch/>
        </p:blipFill>
        <p:spPr>
          <a:xfrm>
            <a:off x="4414838" y="1424356"/>
            <a:ext cx="4436660" cy="529667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Content Placeholder 13">
            <a:extLst>
              <a:ext uri="{FF2B5EF4-FFF2-40B4-BE49-F238E27FC236}">
                <a16:creationId xmlns:a16="http://schemas.microsoft.com/office/drawing/2014/main" id="{530D5026-6903-0639-2DB0-B8BB728F9A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061" y="5495556"/>
            <a:ext cx="4171952" cy="928688"/>
          </a:xfrm>
        </p:spPr>
        <p:txBody>
          <a:bodyPr>
            <a:normAutofit fontScale="92500"/>
          </a:bodyPr>
          <a:lstStyle/>
          <a:p>
            <a:r>
              <a:rPr lang="en-US" dirty="0"/>
              <a:t>Three “slot machines” with unknown reward probabilities</a:t>
            </a:r>
          </a:p>
        </p:txBody>
      </p:sp>
    </p:spTree>
    <p:extLst>
      <p:ext uri="{BB962C8B-B14F-4D97-AF65-F5344CB8AC3E}">
        <p14:creationId xmlns:p14="http://schemas.microsoft.com/office/powerpoint/2010/main" val="12219434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95F90684-7A2D-4740-80F0-C54DE4382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u="sng" dirty="0"/>
              <a:t>Active</a:t>
            </a:r>
            <a:r>
              <a:rPr lang="en-US" dirty="0"/>
              <a:t> Learning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C964A3E9-473D-41A9-B54C-F2C3051026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71662"/>
            <a:ext cx="8229600" cy="4726785"/>
          </a:xfrm>
        </p:spPr>
        <p:txBody>
          <a:bodyPr/>
          <a:lstStyle/>
          <a:p>
            <a:r>
              <a:rPr lang="en-US" dirty="0"/>
              <a:t>Three slot machines with unknown reward probabilities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33DA8F3-D14C-46C9-9F38-14CFBC23E0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1528" r="50956"/>
          <a:stretch/>
        </p:blipFill>
        <p:spPr>
          <a:xfrm>
            <a:off x="599685" y="2292072"/>
            <a:ext cx="7944630" cy="234368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D0C7EF93-A77F-4E6D-9C89-AED9A1A3D3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761" t="35473" r="-805" b="48234"/>
          <a:stretch/>
        </p:blipFill>
        <p:spPr>
          <a:xfrm>
            <a:off x="742170" y="4635760"/>
            <a:ext cx="7944630" cy="557689"/>
          </a:xfrm>
          <a:prstGeom prst="rect">
            <a:avLst/>
          </a:prstGeom>
        </p:spPr>
      </p:pic>
      <p:pic>
        <p:nvPicPr>
          <p:cNvPr id="6" name="Picture 4" descr="Image result for cartoon slot machine images">
            <a:extLst>
              <a:ext uri="{FF2B5EF4-FFF2-40B4-BE49-F238E27FC236}">
                <a16:creationId xmlns:a16="http://schemas.microsoft.com/office/drawing/2014/main" id="{7A5A489E-991B-4DA2-A411-1FFB4F0BDA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5045" y="582103"/>
            <a:ext cx="982656" cy="1139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Image result for cartoon slot machine images">
            <a:extLst>
              <a:ext uri="{FF2B5EF4-FFF2-40B4-BE49-F238E27FC236}">
                <a16:creationId xmlns:a16="http://schemas.microsoft.com/office/drawing/2014/main" id="{19142BFA-2125-4531-BE3F-761912BF82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3480" y="582103"/>
            <a:ext cx="982656" cy="1139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Image result for cartoon slot machine images">
            <a:extLst>
              <a:ext uri="{FF2B5EF4-FFF2-40B4-BE49-F238E27FC236}">
                <a16:creationId xmlns:a16="http://schemas.microsoft.com/office/drawing/2014/main" id="{B8E1153C-1A7A-4147-8E73-F4B6E192C1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8342" y="582103"/>
            <a:ext cx="982656" cy="1139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B32E7F1-CE8E-40C6-8998-29F2506217F5}"/>
              </a:ext>
            </a:extLst>
          </p:cNvPr>
          <p:cNvSpPr txBox="1"/>
          <p:nvPr/>
        </p:nvSpPr>
        <p:spPr>
          <a:xfrm>
            <a:off x="6429370" y="381000"/>
            <a:ext cx="263214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7C23E4F-BE1C-4F20-8547-1E40DB48DA13}"/>
              </a:ext>
            </a:extLst>
          </p:cNvPr>
          <p:cNvSpPr txBox="1"/>
          <p:nvPr/>
        </p:nvSpPr>
        <p:spPr>
          <a:xfrm>
            <a:off x="7285317" y="381000"/>
            <a:ext cx="263214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50AE86A-A22D-4020-A61F-17D4FABE0D28}"/>
              </a:ext>
            </a:extLst>
          </p:cNvPr>
          <p:cNvSpPr txBox="1"/>
          <p:nvPr/>
        </p:nvSpPr>
        <p:spPr>
          <a:xfrm>
            <a:off x="8155564" y="381000"/>
            <a:ext cx="263214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3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9E6B16E-4D5C-42AE-904F-D078C8BE5901}"/>
              </a:ext>
            </a:extLst>
          </p:cNvPr>
          <p:cNvSpPr/>
          <p:nvPr/>
        </p:nvSpPr>
        <p:spPr>
          <a:xfrm>
            <a:off x="2293778" y="3564731"/>
            <a:ext cx="2228216" cy="51102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DC7C84-8AF9-BF64-E07B-DF3EA49160E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26" t="36308" r="2222" b="28134"/>
          <a:stretch/>
        </p:blipFill>
        <p:spPr>
          <a:xfrm>
            <a:off x="932259" y="5436428"/>
            <a:ext cx="7279481" cy="1243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576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95F90684-7A2D-4740-80F0-C54DE4382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u="sng" dirty="0"/>
              <a:t>Active</a:t>
            </a:r>
            <a:r>
              <a:rPr lang="en-US" dirty="0"/>
              <a:t> Learning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C964A3E9-473D-41A9-B54C-F2C3051026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71662"/>
            <a:ext cx="8229600" cy="4726785"/>
          </a:xfrm>
        </p:spPr>
        <p:txBody>
          <a:bodyPr/>
          <a:lstStyle/>
          <a:p>
            <a:r>
              <a:rPr lang="en-US" dirty="0"/>
              <a:t>Three slot machines with unknown reward probabilities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33DA8F3-D14C-46C9-9F38-14CFBC23E0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1528" r="50956"/>
          <a:stretch/>
        </p:blipFill>
        <p:spPr>
          <a:xfrm>
            <a:off x="599685" y="2292072"/>
            <a:ext cx="7944630" cy="234368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D0C7EF93-A77F-4E6D-9C89-AED9A1A3D3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761" t="35473" r="-805" b="48234"/>
          <a:stretch/>
        </p:blipFill>
        <p:spPr>
          <a:xfrm>
            <a:off x="742170" y="4635760"/>
            <a:ext cx="7944630" cy="557689"/>
          </a:xfrm>
          <a:prstGeom prst="rect">
            <a:avLst/>
          </a:prstGeom>
        </p:spPr>
      </p:pic>
      <p:pic>
        <p:nvPicPr>
          <p:cNvPr id="6" name="Picture 4" descr="Image result for cartoon slot machine images">
            <a:extLst>
              <a:ext uri="{FF2B5EF4-FFF2-40B4-BE49-F238E27FC236}">
                <a16:creationId xmlns:a16="http://schemas.microsoft.com/office/drawing/2014/main" id="{7A5A489E-991B-4DA2-A411-1FFB4F0BDA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5045" y="582103"/>
            <a:ext cx="982656" cy="1139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Image result for cartoon slot machine images">
            <a:extLst>
              <a:ext uri="{FF2B5EF4-FFF2-40B4-BE49-F238E27FC236}">
                <a16:creationId xmlns:a16="http://schemas.microsoft.com/office/drawing/2014/main" id="{19142BFA-2125-4531-BE3F-761912BF82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3480" y="582103"/>
            <a:ext cx="982656" cy="1139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Image result for cartoon slot machine images">
            <a:extLst>
              <a:ext uri="{FF2B5EF4-FFF2-40B4-BE49-F238E27FC236}">
                <a16:creationId xmlns:a16="http://schemas.microsoft.com/office/drawing/2014/main" id="{B8E1153C-1A7A-4147-8E73-F4B6E192C1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8342" y="582103"/>
            <a:ext cx="982656" cy="1139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B32E7F1-CE8E-40C6-8998-29F2506217F5}"/>
              </a:ext>
            </a:extLst>
          </p:cNvPr>
          <p:cNvSpPr txBox="1"/>
          <p:nvPr/>
        </p:nvSpPr>
        <p:spPr>
          <a:xfrm>
            <a:off x="6429370" y="381000"/>
            <a:ext cx="263214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7C23E4F-BE1C-4F20-8547-1E40DB48DA13}"/>
              </a:ext>
            </a:extLst>
          </p:cNvPr>
          <p:cNvSpPr txBox="1"/>
          <p:nvPr/>
        </p:nvSpPr>
        <p:spPr>
          <a:xfrm>
            <a:off x="7285317" y="381000"/>
            <a:ext cx="263214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50AE86A-A22D-4020-A61F-17D4FABE0D28}"/>
              </a:ext>
            </a:extLst>
          </p:cNvPr>
          <p:cNvSpPr txBox="1"/>
          <p:nvPr/>
        </p:nvSpPr>
        <p:spPr>
          <a:xfrm>
            <a:off x="8155564" y="381000"/>
            <a:ext cx="263214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3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9E6B16E-4D5C-42AE-904F-D078C8BE5901}"/>
              </a:ext>
            </a:extLst>
          </p:cNvPr>
          <p:cNvSpPr/>
          <p:nvPr/>
        </p:nvSpPr>
        <p:spPr>
          <a:xfrm>
            <a:off x="2293778" y="3564731"/>
            <a:ext cx="2228216" cy="51102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DC7C84-8AF9-BF64-E07B-DF3EA49160E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26" t="36308" r="2222" b="28134"/>
          <a:stretch/>
        </p:blipFill>
        <p:spPr>
          <a:xfrm>
            <a:off x="932259" y="5436428"/>
            <a:ext cx="7279481" cy="124301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0D4F859-5E69-3B12-3391-FF4B74BBFB77}"/>
              </a:ext>
            </a:extLst>
          </p:cNvPr>
          <p:cNvSpPr/>
          <p:nvPr/>
        </p:nvSpPr>
        <p:spPr>
          <a:xfrm>
            <a:off x="1728788" y="5500688"/>
            <a:ext cx="4114800" cy="12430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925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95F90684-7A2D-4740-80F0-C54DE4382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u="sng" dirty="0"/>
              <a:t>Active</a:t>
            </a:r>
            <a:r>
              <a:rPr lang="en-US" dirty="0"/>
              <a:t> Learning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C964A3E9-473D-41A9-B54C-F2C3051026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71662"/>
            <a:ext cx="8229600" cy="4726785"/>
          </a:xfrm>
        </p:spPr>
        <p:txBody>
          <a:bodyPr/>
          <a:lstStyle/>
          <a:p>
            <a:r>
              <a:rPr lang="en-US" dirty="0"/>
              <a:t>Three slot machines with unknown reward probabilities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33DA8F3-D14C-46C9-9F38-14CFBC23E0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1528" r="50956"/>
          <a:stretch/>
        </p:blipFill>
        <p:spPr>
          <a:xfrm>
            <a:off x="599685" y="2292072"/>
            <a:ext cx="7944630" cy="2343688"/>
          </a:xfrm>
          <a:prstGeom prst="rect">
            <a:avLst/>
          </a:prstGeom>
        </p:spPr>
      </p:pic>
      <p:pic>
        <p:nvPicPr>
          <p:cNvPr id="6" name="Picture 4" descr="Image result for cartoon slot machine images">
            <a:extLst>
              <a:ext uri="{FF2B5EF4-FFF2-40B4-BE49-F238E27FC236}">
                <a16:creationId xmlns:a16="http://schemas.microsoft.com/office/drawing/2014/main" id="{7A5A489E-991B-4DA2-A411-1FFB4F0BDA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5045" y="582103"/>
            <a:ext cx="982656" cy="1139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Image result for cartoon slot machine images">
            <a:extLst>
              <a:ext uri="{FF2B5EF4-FFF2-40B4-BE49-F238E27FC236}">
                <a16:creationId xmlns:a16="http://schemas.microsoft.com/office/drawing/2014/main" id="{19142BFA-2125-4531-BE3F-761912BF82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3480" y="582103"/>
            <a:ext cx="982656" cy="1139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Image result for cartoon slot machine images">
            <a:extLst>
              <a:ext uri="{FF2B5EF4-FFF2-40B4-BE49-F238E27FC236}">
                <a16:creationId xmlns:a16="http://schemas.microsoft.com/office/drawing/2014/main" id="{B8E1153C-1A7A-4147-8E73-F4B6E192C1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8342" y="582103"/>
            <a:ext cx="982656" cy="1139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B32E7F1-CE8E-40C6-8998-29F2506217F5}"/>
              </a:ext>
            </a:extLst>
          </p:cNvPr>
          <p:cNvSpPr txBox="1"/>
          <p:nvPr/>
        </p:nvSpPr>
        <p:spPr>
          <a:xfrm>
            <a:off x="6429370" y="381000"/>
            <a:ext cx="263214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7C23E4F-BE1C-4F20-8547-1E40DB48DA13}"/>
              </a:ext>
            </a:extLst>
          </p:cNvPr>
          <p:cNvSpPr txBox="1"/>
          <p:nvPr/>
        </p:nvSpPr>
        <p:spPr>
          <a:xfrm>
            <a:off x="7285317" y="381000"/>
            <a:ext cx="263214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50AE86A-A22D-4020-A61F-17D4FABE0D28}"/>
              </a:ext>
            </a:extLst>
          </p:cNvPr>
          <p:cNvSpPr txBox="1"/>
          <p:nvPr/>
        </p:nvSpPr>
        <p:spPr>
          <a:xfrm>
            <a:off x="8155564" y="381000"/>
            <a:ext cx="263214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3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9E6B16E-4D5C-42AE-904F-D078C8BE5901}"/>
              </a:ext>
            </a:extLst>
          </p:cNvPr>
          <p:cNvSpPr/>
          <p:nvPr/>
        </p:nvSpPr>
        <p:spPr>
          <a:xfrm>
            <a:off x="2293778" y="3564731"/>
            <a:ext cx="2228216" cy="51102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1DD064B-F9FF-4114-A9BB-4979421688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761" t="35472" r="-805" b="-3944"/>
          <a:stretch/>
        </p:blipFill>
        <p:spPr>
          <a:xfrm>
            <a:off x="742170" y="4635760"/>
            <a:ext cx="7944630" cy="2343688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E18E6172-F3F8-4C13-B861-F3911F0850B5}"/>
              </a:ext>
            </a:extLst>
          </p:cNvPr>
          <p:cNvSpPr/>
          <p:nvPr/>
        </p:nvSpPr>
        <p:spPr>
          <a:xfrm>
            <a:off x="2293778" y="5807604"/>
            <a:ext cx="2228216" cy="51102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53966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6083CAD-2E96-4ED5-81C6-5FBC185611C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00086" y="4964487"/>
                <a:ext cx="3764757" cy="1821656"/>
              </a:xfrm>
            </p:spPr>
            <p:txBody>
              <a:bodyPr>
                <a:normAutofit fontScale="62500" lnSpcReduction="20000"/>
              </a:bodyPr>
              <a:lstStyle/>
              <a:p>
                <a:pPr>
                  <a:lnSpc>
                    <a:spcPct val="120000"/>
                  </a:lnSpc>
                  <a:spcBef>
                    <a:spcPts val="600"/>
                  </a:spcBef>
                </a:pPr>
                <a:r>
                  <a:rPr lang="en-US" sz="2900" i="1" dirty="0"/>
                  <a:t>o – </a:t>
                </a:r>
                <a:r>
                  <a:rPr lang="en-US" sz="2900" b="1" dirty="0"/>
                  <a:t>observations</a:t>
                </a:r>
              </a:p>
              <a:p>
                <a:pPr>
                  <a:lnSpc>
                    <a:spcPct val="120000"/>
                  </a:lnSpc>
                  <a:spcBef>
                    <a:spcPts val="600"/>
                  </a:spcBef>
                </a:pPr>
                <a:r>
                  <a:rPr lang="en-US" sz="2900" i="1" dirty="0"/>
                  <a:t>s </a:t>
                </a:r>
                <a:r>
                  <a:rPr lang="en-US" sz="2900" dirty="0"/>
                  <a:t>– </a:t>
                </a:r>
                <a:r>
                  <a:rPr lang="en-US" sz="2900" b="1" dirty="0"/>
                  <a:t>hidden states</a:t>
                </a:r>
              </a:p>
              <a:p>
                <a:pPr lvl="1">
                  <a:lnSpc>
                    <a:spcPct val="120000"/>
                  </a:lnSpc>
                  <a:spcBef>
                    <a:spcPts val="600"/>
                  </a:spcBef>
                </a:pPr>
                <a:r>
                  <a:rPr lang="en-US" sz="2500" dirty="0"/>
                  <a:t>Inferred from observations</a:t>
                </a:r>
              </a:p>
              <a:p>
                <a:pPr>
                  <a:lnSpc>
                    <a:spcPct val="120000"/>
                  </a:lnSpc>
                  <a:spcBef>
                    <a:spcPts val="600"/>
                  </a:spcBef>
                </a:pPr>
                <a14:m>
                  <m:oMath xmlns:m="http://schemas.openxmlformats.org/officeDocument/2006/math">
                    <m:r>
                      <a:rPr lang="en-US" sz="29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sz="2900" dirty="0"/>
                  <a:t> – </a:t>
                </a:r>
                <a:r>
                  <a:rPr lang="en-US" sz="2900" b="1" dirty="0"/>
                  <a:t>policies: </a:t>
                </a:r>
              </a:p>
              <a:p>
                <a:pPr lvl="1">
                  <a:lnSpc>
                    <a:spcPct val="120000"/>
                  </a:lnSpc>
                  <a:spcBef>
                    <a:spcPts val="600"/>
                  </a:spcBef>
                </a:pPr>
                <a:r>
                  <a:rPr lang="en-US" sz="2500" dirty="0"/>
                  <a:t>sequence of actions (</a:t>
                </a:r>
                <a:r>
                  <a:rPr lang="en-US" sz="2500" i="1" dirty="0"/>
                  <a:t>u</a:t>
                </a:r>
                <a:r>
                  <a:rPr lang="en-US" sz="2500" dirty="0"/>
                  <a:t>)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endParaRPr lang="en-US" dirty="0">
                  <a:solidFill>
                    <a:srgbClr val="C00000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6083CAD-2E96-4ED5-81C6-5FBC185611C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00086" y="4964487"/>
                <a:ext cx="3764757" cy="1821656"/>
              </a:xfrm>
              <a:blipFill>
                <a:blip r:embed="rId2"/>
                <a:stretch>
                  <a:fillRect l="-648" t="-16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A32B034C-E4CC-4C0D-910F-96CD5A71C9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142" y="381001"/>
            <a:ext cx="8229601" cy="45834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E469C54-1473-4F13-9A14-725ABC6B47A2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230" b="95082" l="9845" r="92228">
                        <a14:foregroundMark x1="32642" y1="6230" x2="32642" y2="6230"/>
                        <a14:foregroundMark x1="64767" y1="64918" x2="64767" y2="64918"/>
                        <a14:foregroundMark x1="25389" y1="80656" x2="25389" y2="80656"/>
                        <a14:foregroundMark x1="92746" y1="58033" x2="92746" y2="58033"/>
                        <a14:foregroundMark x1="18653" y1="91475" x2="18653" y2="91475"/>
                        <a14:foregroundMark x1="13990" y1="95082" x2="13990" y2="9508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6392071" y="2240904"/>
            <a:ext cx="677228" cy="86367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81D9322-AAB4-4D2B-AF89-CE1ABE1E8431}"/>
              </a:ext>
            </a:extLst>
          </p:cNvPr>
          <p:cNvSpPr/>
          <p:nvPr/>
        </p:nvSpPr>
        <p:spPr>
          <a:xfrm>
            <a:off x="5979886" y="1451429"/>
            <a:ext cx="1393372" cy="4737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6A90F25-804E-493F-B550-54347FC1E0B4}"/>
                  </a:ext>
                </a:extLst>
              </p:cNvPr>
              <p:cNvSpPr txBox="1"/>
              <p:nvPr/>
            </p:nvSpPr>
            <p:spPr>
              <a:xfrm>
                <a:off x="5186365" y="5156540"/>
                <a:ext cx="3392825" cy="10772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457200" marR="0" lvl="1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12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What might I do to stop the flame?</a:t>
                </a:r>
              </a:p>
              <a:p>
                <a:pPr marL="457200" marR="0" lvl="1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120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1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𝒖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 = “blow it out”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6A90F25-804E-493F-B550-54347FC1E0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6365" y="5156540"/>
                <a:ext cx="3392825" cy="1077218"/>
              </a:xfrm>
              <a:prstGeom prst="rect">
                <a:avLst/>
              </a:prstGeom>
              <a:blipFill>
                <a:blip r:embed="rId6"/>
                <a:stretch>
                  <a:fillRect t="-3390" r="-2698" b="-79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08182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4499E-EBB3-4045-A175-0834B1978B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001" y="317499"/>
            <a:ext cx="8229600" cy="990600"/>
          </a:xfrm>
        </p:spPr>
        <p:txBody>
          <a:bodyPr/>
          <a:lstStyle/>
          <a:p>
            <a:r>
              <a:rPr lang="en-US" dirty="0"/>
              <a:t>Learning Reward probabilities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B1CA704-0C93-44D0-8A9C-7B4B8197A1F3}"/>
                  </a:ext>
                </a:extLst>
              </p:cNvPr>
              <p:cNvSpPr txBox="1"/>
              <p:nvPr/>
            </p:nvSpPr>
            <p:spPr>
              <a:xfrm>
                <a:off x="206736" y="2534101"/>
                <a:ext cx="5675196" cy="9727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92934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𝐀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92934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US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92934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𝑝</m:t>
                      </m:r>
                      <m:d>
                        <m:dPr>
                          <m:ctrlP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83696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kumimoji="0" 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836967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92934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𝑜</m:t>
                              </m:r>
                            </m:e>
                            <m:sub>
                              <m:r>
                                <a:rPr kumimoji="0" 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92934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𝑡</m:t>
                              </m:r>
                            </m:sub>
                            <m:sup>
                              <m:r>
                                <a:rPr kumimoji="0" 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92934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𝑟𝑒𝑤𝑎𝑟𝑑</m:t>
                              </m:r>
                            </m:sup>
                          </m:sSubSup>
                        </m:e>
                        <m:e>
                          <m:sSubSup>
                            <m:sSubSupPr>
                              <m:ctrlPr>
                                <a:rPr kumimoji="0" 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836967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92934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0" 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92934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𝑡</m:t>
                              </m:r>
                            </m:sub>
                            <m:sup>
                              <m:r>
                                <a:rPr kumimoji="0" 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92934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𝑐h𝑜𝑖𝑐𝑒</m:t>
                              </m:r>
                            </m:sup>
                          </m:sSubSup>
                        </m:e>
                      </m:d>
                      <m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92934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  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83696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kumimoji="0" 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836967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mPr>
                            <m:mr>
                              <m:e>
                                <m:r>
                                  <a:rPr kumimoji="0" lang="en-US" sz="1800" b="0" i="0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292934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kumimoji="0" lang="en-US" sz="1800" b="0" i="0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292934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kumimoji="0" lang="en-US" sz="1800" b="0" i="0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292934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kumimoji="0" lang="en-US" sz="1800" b="0" i="0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292934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kumimoji="0" lang="en-US" sz="1800" b="0" i="0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292934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kumimoji="0" lang="en-US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836967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292934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kumimoji="0" lang="en-US" sz="1800" b="0" i="0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292934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kumimoji="0" lang="en-US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836967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292934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kumimoji="0" lang="en-US" sz="1800" b="0" i="0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292934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kumimoji="0" lang="en-US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836967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292934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kumimoji="0" lang="en-US" sz="1800" b="0" i="0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292934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kumimoji="0" lang="en-US" sz="1800" b="0" i="0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292934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kumimoji="0" lang="en-US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836967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800" b="0" i="0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292934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1−</m:t>
                                    </m:r>
                                    <m:r>
                                      <a:rPr kumimoji="0" lang="en-US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292934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kumimoji="0" lang="en-US" sz="1800" b="0" i="0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292934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kumimoji="0" lang="en-US" sz="1800" b="0" i="0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292934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1−</m:t>
                                </m:r>
                                <m:sSub>
                                  <m:sSubPr>
                                    <m:ctrlPr>
                                      <a:rPr kumimoji="0" lang="en-US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836967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292934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kumimoji="0" lang="en-US" sz="1800" b="0" i="0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292934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kumimoji="0" lang="en-US" sz="1800" b="0" i="0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292934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1−</m:t>
                                </m:r>
                                <m:sSub>
                                  <m:sSubPr>
                                    <m:ctrlPr>
                                      <a:rPr kumimoji="0" lang="en-US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836967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292934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kumimoji="0" lang="en-US" sz="1800" b="0" i="0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292934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9293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B1CA704-0C93-44D0-8A9C-7B4B8197A1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736" y="2534101"/>
                <a:ext cx="5675196" cy="97270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CABC047-4292-4C5E-B84C-45B609730E36}"/>
                  </a:ext>
                </a:extLst>
              </p:cNvPr>
              <p:cNvSpPr txBox="1"/>
              <p:nvPr/>
            </p:nvSpPr>
            <p:spPr>
              <a:xfrm>
                <a:off x="597367" y="1905219"/>
                <a:ext cx="3742844" cy="3824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83696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𝑠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b>
                        <m:sup>
                          <m: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𝑐h𝑜𝑖𝑐𝑒</m:t>
                          </m:r>
                        </m:sup>
                      </m:sSubSup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92934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9293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CABC047-4292-4C5E-B84C-45B609730E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367" y="1905219"/>
                <a:ext cx="3742844" cy="382412"/>
              </a:xfrm>
              <a:prstGeom prst="rect">
                <a:avLst/>
              </a:prstGeom>
              <a:blipFill>
                <a:blip r:embed="rId3"/>
                <a:stretch>
                  <a:fillRect b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E817DAE2-5A51-403E-ADCE-8229829E70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0056" y="1335821"/>
            <a:ext cx="2812833" cy="117442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8BC2D0E-84C7-4834-A7A9-61F0A91D96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3515" y="2543598"/>
            <a:ext cx="755824" cy="87546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DE07CF6-548B-4497-8F40-657FB5F61F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47512" y="2521456"/>
            <a:ext cx="1939288" cy="91974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2EF8352-C7BE-4939-ADE2-89F93413263A}"/>
                  </a:ext>
                </a:extLst>
              </p:cNvPr>
              <p:cNvSpPr txBox="1"/>
              <p:nvPr/>
            </p:nvSpPr>
            <p:spPr>
              <a:xfrm>
                <a:off x="5729287" y="3872563"/>
                <a:ext cx="910052" cy="37837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83696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𝑜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b>
                        <m:sup>
                          <m: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𝑟𝑒𝑤𝑎𝑟𝑑</m:t>
                          </m:r>
                        </m:sup>
                      </m:sSubSup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9293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2EF8352-C7BE-4939-ADE2-89F9341326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9287" y="3872563"/>
                <a:ext cx="910052" cy="378373"/>
              </a:xfrm>
              <a:prstGeom prst="rect">
                <a:avLst/>
              </a:prstGeom>
              <a:blipFill>
                <a:blip r:embed="rId7"/>
                <a:stretch>
                  <a:fillRect b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7660B00-78EE-4A70-AE9D-4F28F9D2A5C4}"/>
              </a:ext>
            </a:extLst>
          </p:cNvPr>
          <p:cNvCxnSpPr>
            <a:stCxn id="17" idx="0"/>
          </p:cNvCxnSpPr>
          <p:nvPr/>
        </p:nvCxnSpPr>
        <p:spPr>
          <a:xfrm flipV="1">
            <a:off x="6184313" y="3530655"/>
            <a:ext cx="9753" cy="341908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E47D296-8F80-45EE-AB7C-8B2F1431B440}"/>
                  </a:ext>
                </a:extLst>
              </p:cNvPr>
              <p:cNvSpPr txBox="1"/>
              <p:nvPr/>
            </p:nvSpPr>
            <p:spPr>
              <a:xfrm>
                <a:off x="6989862" y="3864221"/>
                <a:ext cx="1938975" cy="40011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𝑝</m:t>
                      </m:r>
                      <m:d>
                        <m:d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𝑜</m:t>
                          </m:r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|</m:t>
                          </m:r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𝐶</m:t>
                          </m:r>
                        </m:e>
                      </m:d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𝜎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(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𝐶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E47D296-8F80-45EE-AB7C-8B2F1431B4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9862" y="3864221"/>
                <a:ext cx="1938975" cy="400110"/>
              </a:xfrm>
              <a:prstGeom prst="rect">
                <a:avLst/>
              </a:prstGeom>
              <a:blipFill>
                <a:blip r:embed="rId8"/>
                <a:stretch>
                  <a:fillRect b="-1470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C5BAC9C-A488-49CE-ADB8-12FED57B2B5E}"/>
                  </a:ext>
                </a:extLst>
              </p:cNvPr>
              <p:cNvSpPr txBox="1"/>
              <p:nvPr/>
            </p:nvSpPr>
            <p:spPr>
              <a:xfrm>
                <a:off x="6989862" y="67166"/>
                <a:ext cx="2132872" cy="40011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𝜎</m:t>
                      </m:r>
                      <m:d>
                        <m:d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∙</m:t>
                          </m:r>
                        </m:e>
                      </m:d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𝑠𝑜𝑓𝑡𝑚𝑎𝑥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C5BAC9C-A488-49CE-ADB8-12FED57B2B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9862" y="67166"/>
                <a:ext cx="2132872" cy="400110"/>
              </a:xfrm>
              <a:prstGeom prst="rect">
                <a:avLst/>
              </a:prstGeom>
              <a:blipFill>
                <a:blip r:embed="rId9"/>
                <a:stretch>
                  <a:fillRect b="-1470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17EA650-8898-4DB9-8042-4DF25993CEE3}"/>
                  </a:ext>
                </a:extLst>
              </p:cNvPr>
              <p:cNvSpPr txBox="1"/>
              <p:nvPr/>
            </p:nvSpPr>
            <p:spPr>
              <a:xfrm>
                <a:off x="2517185" y="4061749"/>
                <a:ext cx="3241298" cy="129291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7000"/>
                  </a:lnSpc>
                  <a:spcBef>
                    <a:spcPts val="0"/>
                  </a:spcBef>
                  <a:spcAft>
                    <a:spcPts val="120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92934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𝐚</m:t>
                      </m:r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92934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=  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92934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kumimoji="0" lang="en-US" sz="2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292934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kumimoji="0" lang="en-US" sz="2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292934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kumimoji="0" lang="en-US" sz="2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292934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kumimoji="0" lang="en-US" sz="2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292934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kumimoji="0" lang="en-US" sz="2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292934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kumimoji="0" lang="en-US" sz="2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C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20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C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kumimoji="0" lang="en-US" sz="2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C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kumimoji="0" lang="en-US" sz="2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C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20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C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kumimoji="0" lang="en-US" sz="2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C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kumimoji="0" lang="en-US" sz="2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C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20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C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kumimoji="0" lang="en-US" sz="2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C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kumimoji="0" lang="en-US" sz="2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292934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kumimoji="0" lang="en-US" sz="2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C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20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C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kumimoji="0" lang="en-US" sz="2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C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kumimoji="0" lang="en-US" sz="2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C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20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C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kumimoji="0" lang="en-US" sz="2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C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kumimoji="0" lang="en-US" sz="2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C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20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C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kumimoji="0" lang="en-US" sz="2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C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92934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17EA650-8898-4DB9-8042-4DF25993CE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7185" y="4061749"/>
                <a:ext cx="3241298" cy="129291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70BC810-0910-45CB-9787-AC25A6A29970}"/>
                  </a:ext>
                </a:extLst>
              </p:cNvPr>
              <p:cNvSpPr txBox="1"/>
              <p:nvPr/>
            </p:nvSpPr>
            <p:spPr>
              <a:xfrm>
                <a:off x="156744" y="3771965"/>
                <a:ext cx="2360441" cy="5425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7000"/>
                  </a:lnSpc>
                  <a:spcBef>
                    <a:spcPts val="0"/>
                  </a:spcBef>
                  <a:spcAft>
                    <a:spcPts val="120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92934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𝑝</m:t>
                      </m:r>
                      <m:d>
                        <m:dPr>
                          <m:ctrlP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kumimoji="0" lang="en-US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𝐀</m:t>
                          </m:r>
                        </m:e>
                      </m:d>
                      <m:r>
                        <a:rPr kumimoji="0" lang="en-US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92934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kumimoji="0" lang="en-US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92934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𝐷𝑖𝑟𝑖𝑐h𝑙𝑒𝑡</m:t>
                      </m:r>
                      <m:r>
                        <a:rPr kumimoji="0" lang="en-US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92934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kumimoji="0" lang="en-US" sz="18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92934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𝐚</m:t>
                      </m:r>
                      <m:r>
                        <a:rPr kumimoji="0" lang="en-US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92934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92934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70BC810-0910-45CB-9787-AC25A6A299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744" y="3771965"/>
                <a:ext cx="2360441" cy="54258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ADAA640-71D6-43EC-9F49-324C43FF572C}"/>
                  </a:ext>
                </a:extLst>
              </p:cNvPr>
              <p:cNvSpPr txBox="1"/>
              <p:nvPr/>
            </p:nvSpPr>
            <p:spPr>
              <a:xfrm>
                <a:off x="6114553" y="1616421"/>
                <a:ext cx="2934031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𝐿𝑎𝑟𝑔𝑒𝑟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𝑚𝑜𝑟𝑒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𝑟𝑒𝑤𝑎𝑟𝑑𝑖𝑛𝑔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ADAA640-71D6-43EC-9F49-324C43FF57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4553" y="1616421"/>
                <a:ext cx="2934031" cy="369332"/>
              </a:xfrm>
              <a:prstGeom prst="rect">
                <a:avLst/>
              </a:prstGeom>
              <a:blipFill>
                <a:blip r:embed="rId12"/>
                <a:stretch>
                  <a:fillRect b="-12698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EEE1527-CFE8-4E13-9956-D8D65D98F57C}"/>
              </a:ext>
            </a:extLst>
          </p:cNvPr>
          <p:cNvCxnSpPr>
            <a:cxnSpLocks/>
            <a:stCxn id="34" idx="2"/>
          </p:cNvCxnSpPr>
          <p:nvPr/>
        </p:nvCxnSpPr>
        <p:spPr>
          <a:xfrm flipH="1">
            <a:off x="7116419" y="1985753"/>
            <a:ext cx="465150" cy="860814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C3339849-D3B4-4651-8196-DD23001FA14A}"/>
                  </a:ext>
                </a:extLst>
              </p:cNvPr>
              <p:cNvSpPr txBox="1"/>
              <p:nvPr/>
            </p:nvSpPr>
            <p:spPr>
              <a:xfrm>
                <a:off x="6796310" y="4437738"/>
                <a:ext cx="2279096" cy="6399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𝐻𝑖𝑔h𝑒𝑟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"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𝑝𝑟𝑜𝑏𝑎𝑏𝑖𝑙𝑖𝑡𝑦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"=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𝑚𝑜𝑟𝑒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𝑟𝑒𝑤𝑎𝑟𝑑𝑖𝑛𝑔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C3339849-D3B4-4651-8196-DD23001FA1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6310" y="4437738"/>
                <a:ext cx="2279096" cy="639983"/>
              </a:xfrm>
              <a:prstGeom prst="rect">
                <a:avLst/>
              </a:prstGeom>
              <a:blipFill>
                <a:blip r:embed="rId13"/>
                <a:stretch>
                  <a:fillRect l="-802" r="-2406" b="-76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85019544-8C64-45A0-94FA-871491027D03}"/>
                  </a:ext>
                </a:extLst>
              </p:cNvPr>
              <p:cNvSpPr txBox="1"/>
              <p:nvPr/>
            </p:nvSpPr>
            <p:spPr>
              <a:xfrm>
                <a:off x="5746659" y="5523854"/>
                <a:ext cx="337607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𝑎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kumimoji="0" lang="en-US" sz="1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"</m:t>
                      </m:r>
                      <m:r>
                        <m:rPr>
                          <m:nor/>
                        </m:rPr>
                        <a:rPr kumimoji="0" lang="en-US" sz="1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concentration</m:t>
                      </m:r>
                      <m:r>
                        <m:rPr>
                          <m:nor/>
                        </m:rPr>
                        <a:rPr kumimoji="0" lang="en-US" sz="1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kumimoji="0" lang="en-US" sz="1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parameters</m:t>
                      </m:r>
                      <m:r>
                        <m:rPr>
                          <m:nor/>
                        </m:rPr>
                        <a:rPr kumimoji="0" lang="en-US" sz="1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"</m:t>
                      </m:r>
                    </m:oMath>
                  </m:oMathPara>
                </a14:m>
                <a:endParaRPr kumimoji="0" lang="en-US" sz="1800" b="0" i="1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85019544-8C64-45A0-94FA-871491027D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6659" y="5523854"/>
                <a:ext cx="3376075" cy="369332"/>
              </a:xfrm>
              <a:prstGeom prst="rect">
                <a:avLst/>
              </a:prstGeom>
              <a:blipFill>
                <a:blip r:embed="rId14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TextBox 47">
            <a:extLst>
              <a:ext uri="{FF2B5EF4-FFF2-40B4-BE49-F238E27FC236}">
                <a16:creationId xmlns:a16="http://schemas.microsoft.com/office/drawing/2014/main" id="{D58DD3E4-365B-46C8-9095-2A76C34194AC}"/>
              </a:ext>
            </a:extLst>
          </p:cNvPr>
          <p:cNvSpPr txBox="1"/>
          <p:nvPr/>
        </p:nvSpPr>
        <p:spPr>
          <a:xfrm>
            <a:off x="6114553" y="6005665"/>
            <a:ext cx="29608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Count how many times you won/lost after each choice</a:t>
            </a:r>
          </a:p>
        </p:txBody>
      </p:sp>
    </p:spTree>
    <p:extLst>
      <p:ext uri="{BB962C8B-B14F-4D97-AF65-F5344CB8AC3E}">
        <p14:creationId xmlns:p14="http://schemas.microsoft.com/office/powerpoint/2010/main" val="2598052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7" grpId="0"/>
      <p:bldP spid="20" grpId="0" animBg="1"/>
      <p:bldP spid="21" grpId="0" animBg="1"/>
      <p:bldP spid="25" grpId="0" animBg="1"/>
      <p:bldP spid="27" grpId="0"/>
      <p:bldP spid="34" grpId="0" animBg="1"/>
      <p:bldP spid="45" grpId="0"/>
      <p:bldP spid="46" grpId="0"/>
      <p:bldP spid="4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4499E-EBB3-4045-A175-0834B1978B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001" y="317499"/>
            <a:ext cx="8229600" cy="990600"/>
          </a:xfrm>
        </p:spPr>
        <p:txBody>
          <a:bodyPr/>
          <a:lstStyle/>
          <a:p>
            <a:r>
              <a:rPr lang="en-US" dirty="0"/>
              <a:t>Learning Reward probabilities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B1CA704-0C93-44D0-8A9C-7B4B8197A1F3}"/>
                  </a:ext>
                </a:extLst>
              </p:cNvPr>
              <p:cNvSpPr txBox="1"/>
              <p:nvPr/>
            </p:nvSpPr>
            <p:spPr>
              <a:xfrm>
                <a:off x="206736" y="2534101"/>
                <a:ext cx="5675196" cy="9727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92934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𝐀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92934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US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92934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𝑝</m:t>
                      </m:r>
                      <m:d>
                        <m:dPr>
                          <m:ctrlP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83696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kumimoji="0" 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836967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92934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𝑜</m:t>
                              </m:r>
                            </m:e>
                            <m:sub>
                              <m:r>
                                <a:rPr kumimoji="0" 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92934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𝑡</m:t>
                              </m:r>
                            </m:sub>
                            <m:sup>
                              <m:r>
                                <a:rPr kumimoji="0" 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92934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𝑟𝑒𝑤𝑎𝑟𝑑</m:t>
                              </m:r>
                            </m:sup>
                          </m:sSubSup>
                        </m:e>
                        <m:e>
                          <m:sSubSup>
                            <m:sSubSupPr>
                              <m:ctrlPr>
                                <a:rPr kumimoji="0" 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836967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92934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0" 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92934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𝑡</m:t>
                              </m:r>
                            </m:sub>
                            <m:sup>
                              <m:r>
                                <a:rPr kumimoji="0" 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92934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𝑐h𝑜𝑖𝑐𝑒</m:t>
                              </m:r>
                            </m:sup>
                          </m:sSubSup>
                        </m:e>
                      </m:d>
                      <m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92934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  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83696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kumimoji="0" 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836967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mPr>
                            <m:mr>
                              <m:e>
                                <m:r>
                                  <a:rPr kumimoji="0" lang="en-US" sz="1800" b="0" i="0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292934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kumimoji="0" lang="en-US" sz="1800" b="0" i="0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292934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kumimoji="0" lang="en-US" sz="1800" b="0" i="0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292934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kumimoji="0" lang="en-US" sz="1800" b="0" i="0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292934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kumimoji="0" lang="en-US" sz="1800" b="0" i="0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292934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kumimoji="0" lang="en-US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836967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292934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kumimoji="0" lang="en-US" sz="1800" b="0" i="0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292934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kumimoji="0" lang="en-US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836967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292934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kumimoji="0" lang="en-US" sz="1800" b="0" i="0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292934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kumimoji="0" lang="en-US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836967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292934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kumimoji="0" lang="en-US" sz="1800" b="0" i="0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292934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kumimoji="0" lang="en-US" sz="1800" b="0" i="0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292934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kumimoji="0" lang="en-US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836967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800" b="0" i="0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292934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1−</m:t>
                                    </m:r>
                                    <m:r>
                                      <a:rPr kumimoji="0" lang="en-US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292934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kumimoji="0" lang="en-US" sz="1800" b="0" i="0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292934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kumimoji="0" lang="en-US" sz="1800" b="0" i="0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292934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1−</m:t>
                                </m:r>
                                <m:sSub>
                                  <m:sSubPr>
                                    <m:ctrlPr>
                                      <a:rPr kumimoji="0" lang="en-US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836967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292934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kumimoji="0" lang="en-US" sz="1800" b="0" i="0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292934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kumimoji="0" lang="en-US" sz="1800" b="0" i="0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292934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1−</m:t>
                                </m:r>
                                <m:sSub>
                                  <m:sSubPr>
                                    <m:ctrlPr>
                                      <a:rPr kumimoji="0" lang="en-US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836967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292934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kumimoji="0" lang="en-US" sz="1800" b="0" i="0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292934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9293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B1CA704-0C93-44D0-8A9C-7B4B8197A1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736" y="2534101"/>
                <a:ext cx="5675196" cy="97270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CABC047-4292-4C5E-B84C-45B609730E36}"/>
                  </a:ext>
                </a:extLst>
              </p:cNvPr>
              <p:cNvSpPr txBox="1"/>
              <p:nvPr/>
            </p:nvSpPr>
            <p:spPr>
              <a:xfrm>
                <a:off x="597367" y="1905219"/>
                <a:ext cx="3742844" cy="3824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83696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𝑠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b>
                        <m:sup>
                          <m: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𝑐h𝑜𝑖𝑐𝑒</m:t>
                          </m:r>
                        </m:sup>
                      </m:sSubSup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92934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9293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CABC047-4292-4C5E-B84C-45B609730E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367" y="1905219"/>
                <a:ext cx="3742844" cy="382412"/>
              </a:xfrm>
              <a:prstGeom prst="rect">
                <a:avLst/>
              </a:prstGeom>
              <a:blipFill>
                <a:blip r:embed="rId3"/>
                <a:stretch>
                  <a:fillRect b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E817DAE2-5A51-403E-ADCE-8229829E70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0056" y="1335821"/>
            <a:ext cx="2812833" cy="117442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8BC2D0E-84C7-4834-A7A9-61F0A91D96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3515" y="2543598"/>
            <a:ext cx="755824" cy="87546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DE07CF6-548B-4497-8F40-657FB5F61F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47512" y="2521456"/>
            <a:ext cx="1939288" cy="91974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2EF8352-C7BE-4939-ADE2-89F93413263A}"/>
                  </a:ext>
                </a:extLst>
              </p:cNvPr>
              <p:cNvSpPr txBox="1"/>
              <p:nvPr/>
            </p:nvSpPr>
            <p:spPr>
              <a:xfrm>
                <a:off x="5729287" y="3872563"/>
                <a:ext cx="910052" cy="37837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83696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𝑜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b>
                        <m:sup>
                          <m: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𝑟𝑒𝑤𝑎𝑟𝑑</m:t>
                          </m:r>
                        </m:sup>
                      </m:sSubSup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9293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2EF8352-C7BE-4939-ADE2-89F9341326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9287" y="3872563"/>
                <a:ext cx="910052" cy="378373"/>
              </a:xfrm>
              <a:prstGeom prst="rect">
                <a:avLst/>
              </a:prstGeom>
              <a:blipFill>
                <a:blip r:embed="rId7"/>
                <a:stretch>
                  <a:fillRect b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7660B00-78EE-4A70-AE9D-4F28F9D2A5C4}"/>
              </a:ext>
            </a:extLst>
          </p:cNvPr>
          <p:cNvCxnSpPr>
            <a:stCxn id="17" idx="0"/>
          </p:cNvCxnSpPr>
          <p:nvPr/>
        </p:nvCxnSpPr>
        <p:spPr>
          <a:xfrm flipV="1">
            <a:off x="6184313" y="3530655"/>
            <a:ext cx="9753" cy="341908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C5BAC9C-A488-49CE-ADB8-12FED57B2B5E}"/>
                  </a:ext>
                </a:extLst>
              </p:cNvPr>
              <p:cNvSpPr txBox="1"/>
              <p:nvPr/>
            </p:nvSpPr>
            <p:spPr>
              <a:xfrm>
                <a:off x="6989862" y="67166"/>
                <a:ext cx="2132872" cy="40011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𝜎</m:t>
                      </m:r>
                      <m:d>
                        <m:d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∙</m:t>
                          </m:r>
                        </m:e>
                      </m:d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𝑠𝑜𝑓𝑡𝑚𝑎𝑥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C5BAC9C-A488-49CE-ADB8-12FED57B2B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9862" y="67166"/>
                <a:ext cx="2132872" cy="400110"/>
              </a:xfrm>
              <a:prstGeom prst="rect">
                <a:avLst/>
              </a:prstGeom>
              <a:blipFill>
                <a:blip r:embed="rId8"/>
                <a:stretch>
                  <a:fillRect b="-1470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ADAA640-71D6-43EC-9F49-324C43FF572C}"/>
                  </a:ext>
                </a:extLst>
              </p:cNvPr>
              <p:cNvSpPr txBox="1"/>
              <p:nvPr/>
            </p:nvSpPr>
            <p:spPr>
              <a:xfrm>
                <a:off x="6114553" y="1616421"/>
                <a:ext cx="2934031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𝐿𝑎𝑟𝑔𝑒𝑟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𝑚𝑜𝑟𝑒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𝑟𝑒𝑤𝑎𝑟𝑑𝑖𝑛𝑔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ADAA640-71D6-43EC-9F49-324C43FF57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4553" y="1616421"/>
                <a:ext cx="2934031" cy="369332"/>
              </a:xfrm>
              <a:prstGeom prst="rect">
                <a:avLst/>
              </a:prstGeom>
              <a:blipFill>
                <a:blip r:embed="rId9"/>
                <a:stretch>
                  <a:fillRect b="-12698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EEE1527-CFE8-4E13-9956-D8D65D98F57C}"/>
              </a:ext>
            </a:extLst>
          </p:cNvPr>
          <p:cNvCxnSpPr>
            <a:cxnSpLocks/>
            <a:stCxn id="34" idx="2"/>
          </p:cNvCxnSpPr>
          <p:nvPr/>
        </p:nvCxnSpPr>
        <p:spPr>
          <a:xfrm flipH="1">
            <a:off x="7116419" y="1985753"/>
            <a:ext cx="465150" cy="860814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BB98ADC-CD7D-4EE7-9225-025CEEDFCA73}"/>
                  </a:ext>
                </a:extLst>
              </p:cNvPr>
              <p:cNvSpPr txBox="1"/>
              <p:nvPr/>
            </p:nvSpPr>
            <p:spPr>
              <a:xfrm>
                <a:off x="2808984" y="4104704"/>
                <a:ext cx="2628504" cy="111710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7000"/>
                  </a:lnSpc>
                  <a:spcBef>
                    <a:spcPts val="0"/>
                  </a:spcBef>
                  <a:spcAft>
                    <a:spcPts val="120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92934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𝐚</m:t>
                      </m:r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92934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=  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92934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kumimoji="0" lang="en-US" sz="2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292934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kumimoji="0" lang="en-US" sz="2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292934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kumimoji="0" lang="en-US" sz="2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292934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kumimoji="0" lang="en-US" sz="2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292934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kumimoji="0" lang="en-US" sz="2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292934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C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10</m:t>
                                </m:r>
                              </m:e>
                              <m:e>
                                <m: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C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C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3</m:t>
                                </m:r>
                              </m:e>
                            </m:mr>
                            <m:mr>
                              <m:e>
                                <m:r>
                                  <a:rPr kumimoji="0" lang="en-US" sz="2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292934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C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10</m:t>
                                </m:r>
                              </m:e>
                              <m:e>
                                <m: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C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C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92934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BB98ADC-CD7D-4EE7-9225-025CEEDFCA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8984" y="4104704"/>
                <a:ext cx="2628504" cy="111710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78EEBE13-B57D-441B-9153-00385DD01355}"/>
                  </a:ext>
                </a:extLst>
              </p:cNvPr>
              <p:cNvSpPr txBox="1"/>
              <p:nvPr/>
            </p:nvSpPr>
            <p:spPr>
              <a:xfrm>
                <a:off x="298246" y="5450876"/>
                <a:ext cx="5492176" cy="8887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92934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𝑝</m:t>
                      </m:r>
                      <m:d>
                        <m:d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92934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92934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𝑜</m:t>
                              </m:r>
                            </m:e>
                            <m:sub>
                              <m: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92934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𝑟𝑒𝑤𝑎𝑟𝑑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92934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92934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92934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𝑐h𝑜𝑖𝑐𝑒</m:t>
                              </m:r>
                            </m:sub>
                          </m:sSub>
                        </m:e>
                      </m:d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92934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92934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𝜎</m:t>
                      </m:r>
                      <m:d>
                        <m:dPr>
                          <m:ctrlPr>
                            <a:rPr kumimoji="0" lang="en-US" sz="1800" b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18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𝐚</m:t>
                          </m:r>
                        </m:e>
                      </m:d>
                      <m:r>
                        <a:rPr kumimoji="0" lang="en-US" sz="1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92934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kumimoji="0" 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92934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kumimoji="0" lang="en-US" sz="1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292934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kumimoji="0" lang="en-US" sz="1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292934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kumimoji="0" lang="en-US" sz="1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292934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kumimoji="0" lang="en-US" sz="1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292934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kumimoji="0" lang="en-US" sz="1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292934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kumimoji="0" lang="en-US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C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.5</m:t>
                                </m:r>
                              </m:e>
                              <m:e>
                                <m:r>
                                  <a:rPr kumimoji="0" lang="en-US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C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.5</m:t>
                                </m:r>
                              </m:e>
                              <m:e>
                                <m:r>
                                  <a:rPr kumimoji="0" lang="en-US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C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.75</m:t>
                                </m:r>
                              </m:e>
                            </m:mr>
                            <m:mr>
                              <m:e>
                                <m:r>
                                  <a:rPr kumimoji="0" lang="en-US" sz="1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292934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kumimoji="0" lang="en-US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C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.5</m:t>
                                </m:r>
                              </m:e>
                              <m:e>
                                <m:r>
                                  <a:rPr kumimoji="0" lang="en-US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C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.5</m:t>
                                </m:r>
                              </m:e>
                              <m:e>
                                <m:r>
                                  <a:rPr kumimoji="0" lang="en-US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C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.25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9293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78EEBE13-B57D-441B-9153-00385DD013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246" y="5450876"/>
                <a:ext cx="5492176" cy="88876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4506910-F7DA-4FF5-AC94-EF896560B56A}"/>
                  </a:ext>
                </a:extLst>
              </p:cNvPr>
              <p:cNvSpPr txBox="1"/>
              <p:nvPr/>
            </p:nvSpPr>
            <p:spPr>
              <a:xfrm>
                <a:off x="156744" y="3771965"/>
                <a:ext cx="2360441" cy="5425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7000"/>
                  </a:lnSpc>
                  <a:spcBef>
                    <a:spcPts val="0"/>
                  </a:spcBef>
                  <a:spcAft>
                    <a:spcPts val="120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92934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𝑝</m:t>
                      </m:r>
                      <m:d>
                        <m:dPr>
                          <m:ctrlP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kumimoji="0" lang="en-US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𝐀</m:t>
                          </m:r>
                        </m:e>
                      </m:d>
                      <m:r>
                        <a:rPr kumimoji="0" lang="en-US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92934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kumimoji="0" lang="en-US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92934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𝐷𝑖𝑟𝑖𝑐h𝑙𝑒𝑡</m:t>
                      </m:r>
                      <m:r>
                        <a:rPr kumimoji="0" lang="en-US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92934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kumimoji="0" lang="en-US" sz="18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92934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𝐚</m:t>
                      </m:r>
                      <m:r>
                        <a:rPr kumimoji="0" lang="en-US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92934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92934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4506910-F7DA-4FF5-AC94-EF896560B5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744" y="3771965"/>
                <a:ext cx="2360441" cy="54258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9BF5B7E-727A-4898-96EC-4601F92900E4}"/>
                  </a:ext>
                </a:extLst>
              </p:cNvPr>
              <p:cNvSpPr txBox="1"/>
              <p:nvPr/>
            </p:nvSpPr>
            <p:spPr>
              <a:xfrm>
                <a:off x="6989862" y="3864221"/>
                <a:ext cx="1938975" cy="40011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𝑝</m:t>
                      </m:r>
                      <m:d>
                        <m:d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𝑜</m:t>
                          </m:r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|</m:t>
                          </m:r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𝐶</m:t>
                          </m:r>
                        </m:e>
                      </m:d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𝜎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(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𝐶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9BF5B7E-727A-4898-96EC-4601F92900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9862" y="3864221"/>
                <a:ext cx="1938975" cy="400110"/>
              </a:xfrm>
              <a:prstGeom prst="rect">
                <a:avLst/>
              </a:prstGeom>
              <a:blipFill>
                <a:blip r:embed="rId13"/>
                <a:stretch>
                  <a:fillRect b="-1470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951F530-1E28-414F-8679-A0CBDA658B2B}"/>
                  </a:ext>
                </a:extLst>
              </p:cNvPr>
              <p:cNvSpPr txBox="1"/>
              <p:nvPr/>
            </p:nvSpPr>
            <p:spPr>
              <a:xfrm>
                <a:off x="6796310" y="4437738"/>
                <a:ext cx="2279096" cy="6399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𝐻𝑖𝑔h𝑒𝑟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"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𝑝𝑟𝑜𝑏𝑎𝑏𝑖𝑙𝑖𝑡𝑦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"=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𝑚𝑜𝑟𝑒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𝑟𝑒𝑤𝑎𝑟𝑑𝑖𝑛𝑔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951F530-1E28-414F-8679-A0CBDA658B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6310" y="4437738"/>
                <a:ext cx="2279096" cy="639983"/>
              </a:xfrm>
              <a:prstGeom prst="rect">
                <a:avLst/>
              </a:prstGeom>
              <a:blipFill>
                <a:blip r:embed="rId14"/>
                <a:stretch>
                  <a:fillRect l="-802" r="-2406" b="-76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1B53BB1-F949-46EE-BF83-514A404C1109}"/>
                  </a:ext>
                </a:extLst>
              </p:cNvPr>
              <p:cNvSpPr txBox="1"/>
              <p:nvPr/>
            </p:nvSpPr>
            <p:spPr>
              <a:xfrm>
                <a:off x="5746659" y="5523854"/>
                <a:ext cx="337607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𝑎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kumimoji="0" lang="en-US" sz="1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"</m:t>
                      </m:r>
                      <m:r>
                        <m:rPr>
                          <m:nor/>
                        </m:rPr>
                        <a:rPr kumimoji="0" lang="en-US" sz="1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concentration</m:t>
                      </m:r>
                      <m:r>
                        <m:rPr>
                          <m:nor/>
                        </m:rPr>
                        <a:rPr kumimoji="0" lang="en-US" sz="1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kumimoji="0" lang="en-US" sz="1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parameters</m:t>
                      </m:r>
                      <m:r>
                        <m:rPr>
                          <m:nor/>
                        </m:rPr>
                        <a:rPr kumimoji="0" lang="en-US" sz="1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"</m:t>
                      </m:r>
                    </m:oMath>
                  </m:oMathPara>
                </a14:m>
                <a:endParaRPr kumimoji="0" lang="en-US" sz="1800" b="0" i="1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1B53BB1-F949-46EE-BF83-514A404C11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6659" y="5523854"/>
                <a:ext cx="3376075" cy="369332"/>
              </a:xfrm>
              <a:prstGeom prst="rect">
                <a:avLst/>
              </a:prstGeom>
              <a:blipFill>
                <a:blip r:embed="rId15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D7CCD48E-F260-4394-82AE-43E7EBBC6E92}"/>
              </a:ext>
            </a:extLst>
          </p:cNvPr>
          <p:cNvSpPr txBox="1"/>
          <p:nvPr/>
        </p:nvSpPr>
        <p:spPr>
          <a:xfrm>
            <a:off x="6114553" y="6005665"/>
            <a:ext cx="29608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Count how many times you won/lost after each choice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26FEC84-F030-4567-AF74-337393828F7B}"/>
              </a:ext>
            </a:extLst>
          </p:cNvPr>
          <p:cNvSpPr txBox="1"/>
          <p:nvPr/>
        </p:nvSpPr>
        <p:spPr>
          <a:xfrm>
            <a:off x="3948023" y="3732715"/>
            <a:ext cx="13359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“Counts”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292934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86177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3" grpId="0"/>
      <p:bldP spid="30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108FADAF-D7A1-4A67-A883-0DE5BAFF94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820" t="61289" r="5447" b="12166"/>
          <a:stretch/>
        </p:blipFill>
        <p:spPr>
          <a:xfrm>
            <a:off x="286364" y="2480807"/>
            <a:ext cx="8327922" cy="3050043"/>
          </a:xfrm>
          <a:prstGeom prst="rect">
            <a:avLst/>
          </a:prstGeom>
          <a:ln>
            <a:noFill/>
          </a:ln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128BEE2-A05F-4522-B86F-643EB0F5E1F4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4697038" y="3287896"/>
            <a:ext cx="1044892" cy="110908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1E75EA1-512B-41BD-969E-7E9A7B939659}"/>
              </a:ext>
            </a:extLst>
          </p:cNvPr>
          <p:cNvSpPr txBox="1"/>
          <p:nvPr/>
        </p:nvSpPr>
        <p:spPr>
          <a:xfrm>
            <a:off x="5741930" y="2964730"/>
            <a:ext cx="2365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Choose #2 and observe a win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205BAFB-AF26-4A7F-8019-F5EADAB8CC80}"/>
              </a:ext>
            </a:extLst>
          </p:cNvPr>
          <p:cNvSpPr txBox="1"/>
          <p:nvPr/>
        </p:nvSpPr>
        <p:spPr>
          <a:xfrm>
            <a:off x="4001392" y="2816588"/>
            <a:ext cx="15190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Reward probability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5CF1C31-9FD5-4FB1-9D71-BE2534F07FC7}"/>
              </a:ext>
            </a:extLst>
          </p:cNvPr>
          <p:cNvSpPr/>
          <p:nvPr/>
        </p:nvSpPr>
        <p:spPr>
          <a:xfrm>
            <a:off x="1115985" y="4285321"/>
            <a:ext cx="2346037" cy="10919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.2     .2     .2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.2     .2     .2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A1D8359-A580-4716-8717-720AD86337F2}"/>
              </a:ext>
            </a:extLst>
          </p:cNvPr>
          <p:cNvSpPr/>
          <p:nvPr/>
        </p:nvSpPr>
        <p:spPr>
          <a:xfrm>
            <a:off x="1115985" y="4283581"/>
            <a:ext cx="2346037" cy="10919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.2     1.2   .2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.2     .2     .2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764394-D8CF-492E-8E94-62DDF197BA63}"/>
              </a:ext>
            </a:extLst>
          </p:cNvPr>
          <p:cNvSpPr/>
          <p:nvPr/>
        </p:nvSpPr>
        <p:spPr>
          <a:xfrm>
            <a:off x="1115985" y="4283581"/>
            <a:ext cx="2346037" cy="10919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.2     .7     .2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.2     .2     .2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7CF1149-2D90-434B-9D2B-DA6FF6E45E2C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2743200" y="3139754"/>
            <a:ext cx="1258192" cy="114382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730C97EF-AF41-4B4C-AD46-B0D7E9095119}"/>
                  </a:ext>
                </a:extLst>
              </p:cNvPr>
              <p:cNvSpPr/>
              <p:nvPr/>
            </p:nvSpPr>
            <p:spPr>
              <a:xfrm>
                <a:off x="7465704" y="1694892"/>
                <a:ext cx="1360244" cy="707886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wrap="non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l-GR" sz="4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𝜂</m:t>
                    </m:r>
                  </m:oMath>
                </a14:m>
                <a:r>
                  <a:rPr kumimoji="0" lang="en-US" sz="40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  <a:cs typeface="+mn-cs"/>
                  </a:rPr>
                  <a:t> = 1</a:t>
                </a: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730C97EF-AF41-4B4C-AD46-B0D7E90951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5704" y="1694892"/>
                <a:ext cx="1360244" cy="707886"/>
              </a:xfrm>
              <a:prstGeom prst="rect">
                <a:avLst/>
              </a:prstGeom>
              <a:blipFill>
                <a:blip r:embed="rId3"/>
                <a:stretch>
                  <a:fillRect t="-14407" r="-14222" b="-3474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4B77417F-4368-4B35-B4F6-8C80489C4F21}"/>
                  </a:ext>
                </a:extLst>
              </p:cNvPr>
              <p:cNvSpPr/>
              <p:nvPr/>
            </p:nvSpPr>
            <p:spPr>
              <a:xfrm>
                <a:off x="7354621" y="1694892"/>
                <a:ext cx="1466042" cy="70788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l-GR" sz="4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𝜂</m:t>
                    </m:r>
                  </m:oMath>
                </a14:m>
                <a:r>
                  <a:rPr kumimoji="0" lang="en-US" sz="40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  <a:cs typeface="+mn-cs"/>
                  </a:rPr>
                  <a:t> = .5</a:t>
                </a: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4B77417F-4368-4B35-B4F6-8C80489C4F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4621" y="1694892"/>
                <a:ext cx="1466042" cy="707886"/>
              </a:xfrm>
              <a:prstGeom prst="rect">
                <a:avLst/>
              </a:prstGeom>
              <a:blipFill>
                <a:blip r:embed="rId4"/>
                <a:stretch>
                  <a:fillRect t="-14407" r="-13169" b="-3474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ectangle 22">
            <a:extLst>
              <a:ext uri="{FF2B5EF4-FFF2-40B4-BE49-F238E27FC236}">
                <a16:creationId xmlns:a16="http://schemas.microsoft.com/office/drawing/2014/main" id="{994FFFF9-E231-4CEF-A682-435402A457B2}"/>
              </a:ext>
            </a:extLst>
          </p:cNvPr>
          <p:cNvSpPr/>
          <p:nvPr/>
        </p:nvSpPr>
        <p:spPr>
          <a:xfrm>
            <a:off x="1115986" y="4283581"/>
            <a:ext cx="2346037" cy="10919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5      5     5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5      5     5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74F093C-C2F6-4CAE-BA52-F7CCB39A0D63}"/>
              </a:ext>
            </a:extLst>
          </p:cNvPr>
          <p:cNvSpPr/>
          <p:nvPr/>
        </p:nvSpPr>
        <p:spPr>
          <a:xfrm>
            <a:off x="1115986" y="4283581"/>
            <a:ext cx="2346037" cy="10919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5     5.5   5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5      5     5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252E6E2-13C4-4901-A5F4-F1669C83BCF3}"/>
              </a:ext>
            </a:extLst>
          </p:cNvPr>
          <p:cNvSpPr/>
          <p:nvPr/>
        </p:nvSpPr>
        <p:spPr>
          <a:xfrm>
            <a:off x="6798365" y="4214191"/>
            <a:ext cx="2027583" cy="93030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81C9DD6-B2B9-4DE4-B187-3A66311C5349}"/>
                  </a:ext>
                </a:extLst>
              </p:cNvPr>
              <p:cNvSpPr txBox="1"/>
              <p:nvPr/>
            </p:nvSpPr>
            <p:spPr>
              <a:xfrm>
                <a:off x="460190" y="1756899"/>
                <a:ext cx="3657625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4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92934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𝐚</m:t>
                      </m:r>
                      <m:r>
                        <a:rPr kumimoji="0" lang="en-US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92934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92934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92934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𝑝</m:t>
                      </m:r>
                      <m:d>
                        <m:dPr>
                          <m:ctrlP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en-US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92934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en-US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92934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𝑜</m:t>
                              </m:r>
                            </m:e>
                            <m:sub>
                              <m:r>
                                <a:rPr kumimoji="0" lang="en-US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92934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𝑟𝑒𝑤𝑎𝑟𝑑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kumimoji="0" lang="en-US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92934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en-US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92934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0" lang="en-US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92934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𝑐h𝑜𝑖𝑐𝑒</m:t>
                              </m:r>
                            </m:sub>
                          </m:sSub>
                        </m:e>
                      </m:d>
                      <m:r>
                        <a:rPr kumimoji="0" lang="en-US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92934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 </m:t>
                      </m:r>
                    </m:oMath>
                  </m:oMathPara>
                </a14:m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29293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81C9DD6-B2B9-4DE4-B187-3A66311C53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190" y="1756899"/>
                <a:ext cx="3657625" cy="461665"/>
              </a:xfrm>
              <a:prstGeom prst="rect">
                <a:avLst/>
              </a:prstGeom>
              <a:blipFill>
                <a:blip r:embed="rId5"/>
                <a:stretch>
                  <a:fillRect b="-1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itle 1">
            <a:extLst>
              <a:ext uri="{FF2B5EF4-FFF2-40B4-BE49-F238E27FC236}">
                <a16:creationId xmlns:a16="http://schemas.microsoft.com/office/drawing/2014/main" id="{958023B0-4D27-429F-9588-66DD31A28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001" y="317499"/>
            <a:ext cx="8229600" cy="990600"/>
          </a:xfrm>
        </p:spPr>
        <p:txBody>
          <a:bodyPr/>
          <a:lstStyle/>
          <a:p>
            <a:r>
              <a:rPr lang="en-US" dirty="0"/>
              <a:t>Learning Reward probabilities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98C6CCA-61BB-4C3F-B877-4A330C850131}"/>
                  </a:ext>
                </a:extLst>
              </p:cNvPr>
              <p:cNvSpPr txBox="1"/>
              <p:nvPr/>
            </p:nvSpPr>
            <p:spPr>
              <a:xfrm>
                <a:off x="1045775" y="5615626"/>
                <a:ext cx="5318020" cy="76450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83696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1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𝐚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𝑡𝑟𝑖𝑎𝑙</m:t>
                          </m:r>
                        </m:sub>
                      </m:sSub>
                      <m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92934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US" sz="1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92934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(1−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92934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𝑜𝑚𝑒𝑔𝑎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92934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 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92934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𝑥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92934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83696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1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𝐚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𝑡𝑟𝑖𝑎𝑙</m:t>
                          </m:r>
                          <m:r>
                            <a:rPr kumimoji="0" 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−1</m:t>
                          </m:r>
                        </m:sub>
                      </m:sSub>
                      <m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92934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 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𝜂</m:t>
                      </m:r>
                      <m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92934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×</m:t>
                      </m:r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naryPr>
                        <m:sub>
                          <m: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𝜏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kumimoji="0" 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836967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92934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𝑜</m:t>
                              </m:r>
                            </m:e>
                            <m:sub>
                              <m:r>
                                <a:rPr kumimoji="0" 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92934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𝑡</m:t>
                              </m:r>
                            </m:sub>
                          </m:sSub>
                          <m:r>
                            <a:rPr kumimoji="0" 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⊗ </m:t>
                          </m:r>
                          <m:sSub>
                            <m:sSubPr>
                              <m:ctrlPr>
                                <a:rPr kumimoji="0" 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836967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18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92934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𝒔</m:t>
                              </m:r>
                            </m:e>
                            <m:sub>
                              <m:r>
                                <a:rPr kumimoji="0" 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92934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𝑡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9293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98C6CCA-61BB-4C3F-B877-4A330C8501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5775" y="5615626"/>
                <a:ext cx="5318020" cy="76450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4017490-B9DF-4E9C-94D1-11912F219590}"/>
                  </a:ext>
                </a:extLst>
              </p:cNvPr>
              <p:cNvSpPr txBox="1"/>
              <p:nvPr/>
            </p:nvSpPr>
            <p:spPr>
              <a:xfrm>
                <a:off x="3704785" y="6478493"/>
                <a:ext cx="1950777" cy="2842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𝐿𝑒𝑎𝑟𝑛𝑖𝑛𝑔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𝑅𝑎𝑡𝑒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4017490-B9DF-4E9C-94D1-11912F2195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4785" y="6478493"/>
                <a:ext cx="1950777" cy="284277"/>
              </a:xfrm>
              <a:prstGeom prst="rect">
                <a:avLst/>
              </a:prstGeom>
              <a:blipFill>
                <a:blip r:embed="rId7"/>
                <a:stretch>
                  <a:fillRect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25227FE-3FAA-498C-9831-DC778B7CCD2F}"/>
              </a:ext>
            </a:extLst>
          </p:cNvPr>
          <p:cNvCxnSpPr>
            <a:stCxn id="25" idx="0"/>
          </p:cNvCxnSpPr>
          <p:nvPr/>
        </p:nvCxnSpPr>
        <p:spPr>
          <a:xfrm flipV="1">
            <a:off x="4680174" y="6143731"/>
            <a:ext cx="9752" cy="334762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1723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4" grpId="0" animBg="1"/>
      <p:bldP spid="15" grpId="0" animBg="1"/>
      <p:bldP spid="16" grpId="0" animBg="1"/>
      <p:bldP spid="17" grpId="0" animBg="1"/>
      <p:bldP spid="18" grpId="0" animBg="1"/>
      <p:bldP spid="23" grpId="0" animBg="1"/>
      <p:bldP spid="24" grpId="0" animBg="1"/>
      <p:bldP spid="22" grpId="0" animBg="1"/>
      <p:bldP spid="2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108FADAF-D7A1-4A67-A883-0DE5BAFF94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820" t="61289" r="5447" b="12621"/>
          <a:stretch/>
        </p:blipFill>
        <p:spPr>
          <a:xfrm>
            <a:off x="286364" y="2480807"/>
            <a:ext cx="8327922" cy="2997743"/>
          </a:xfrm>
          <a:prstGeom prst="rect">
            <a:avLst/>
          </a:prstGeom>
          <a:ln>
            <a:noFill/>
          </a:ln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128BEE2-A05F-4522-B86F-643EB0F5E1F4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4697038" y="3287896"/>
            <a:ext cx="1044892" cy="110908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1E75EA1-512B-41BD-969E-7E9A7B939659}"/>
              </a:ext>
            </a:extLst>
          </p:cNvPr>
          <p:cNvSpPr txBox="1"/>
          <p:nvPr/>
        </p:nvSpPr>
        <p:spPr>
          <a:xfrm>
            <a:off x="5741930" y="2964730"/>
            <a:ext cx="2365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Choose #2 and observe a win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205BAFB-AF26-4A7F-8019-F5EADAB8CC80}"/>
              </a:ext>
            </a:extLst>
          </p:cNvPr>
          <p:cNvSpPr txBox="1"/>
          <p:nvPr/>
        </p:nvSpPr>
        <p:spPr>
          <a:xfrm>
            <a:off x="4001392" y="2816588"/>
            <a:ext cx="15190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Reward probability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5CF1C31-9FD5-4FB1-9D71-BE2534F07FC7}"/>
              </a:ext>
            </a:extLst>
          </p:cNvPr>
          <p:cNvSpPr/>
          <p:nvPr/>
        </p:nvSpPr>
        <p:spPr>
          <a:xfrm>
            <a:off x="1115985" y="4285321"/>
            <a:ext cx="2346037" cy="10919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.2     .2     .2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.2     .2     .2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A1D8359-A580-4716-8717-720AD86337F2}"/>
              </a:ext>
            </a:extLst>
          </p:cNvPr>
          <p:cNvSpPr/>
          <p:nvPr/>
        </p:nvSpPr>
        <p:spPr>
          <a:xfrm>
            <a:off x="1115985" y="4283581"/>
            <a:ext cx="2346037" cy="10919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.2     1.2   .2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.2     .2     .2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764394-D8CF-492E-8E94-62DDF197BA63}"/>
              </a:ext>
            </a:extLst>
          </p:cNvPr>
          <p:cNvSpPr/>
          <p:nvPr/>
        </p:nvSpPr>
        <p:spPr>
          <a:xfrm>
            <a:off x="1115985" y="4283581"/>
            <a:ext cx="2346037" cy="10919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.2     .7     .2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.2     .2     .2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7CF1149-2D90-434B-9D2B-DA6FF6E45E2C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2743200" y="3139754"/>
            <a:ext cx="1258192" cy="114382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994FFFF9-E231-4CEF-A682-435402A457B2}"/>
              </a:ext>
            </a:extLst>
          </p:cNvPr>
          <p:cNvSpPr/>
          <p:nvPr/>
        </p:nvSpPr>
        <p:spPr>
          <a:xfrm>
            <a:off x="1115986" y="4283581"/>
            <a:ext cx="2346037" cy="10919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5      5     5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5      5     5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74F093C-C2F6-4CAE-BA52-F7CCB39A0D63}"/>
              </a:ext>
            </a:extLst>
          </p:cNvPr>
          <p:cNvSpPr/>
          <p:nvPr/>
        </p:nvSpPr>
        <p:spPr>
          <a:xfrm>
            <a:off x="1115986" y="4283581"/>
            <a:ext cx="2346037" cy="10919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5     5.5   5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5      5     5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252E6E2-13C4-4901-A5F4-F1669C83BCF3}"/>
              </a:ext>
            </a:extLst>
          </p:cNvPr>
          <p:cNvSpPr/>
          <p:nvPr/>
        </p:nvSpPr>
        <p:spPr>
          <a:xfrm>
            <a:off x="6798365" y="4214191"/>
            <a:ext cx="2027583" cy="93030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itle 1">
                <a:extLst>
                  <a:ext uri="{FF2B5EF4-FFF2-40B4-BE49-F238E27FC236}">
                    <a16:creationId xmlns:a16="http://schemas.microsoft.com/office/drawing/2014/main" id="{958023B0-4D27-429F-9588-66DD31A2889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63001" y="317499"/>
                <a:ext cx="8229600" cy="990600"/>
              </a:xfrm>
            </p:spPr>
            <p:txBody>
              <a:bodyPr>
                <a:normAutofit fontScale="90000"/>
              </a:bodyPr>
              <a:lstStyle/>
              <a:p>
                <a:r>
                  <a:rPr lang="en-US" dirty="0"/>
                  <a:t>Policies (</a:t>
                </a:r>
                <a14:m>
                  <m:oMath xmlns:m="http://schemas.openxmlformats.org/officeDocument/2006/math">
                    <m:r>
                      <a:rPr lang="el-GR" i="1" dirty="0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): Which state do I transition to?</a:t>
                </a:r>
              </a:p>
            </p:txBody>
          </p:sp>
        </mc:Choice>
        <mc:Fallback xmlns="">
          <p:sp>
            <p:nvSpPr>
              <p:cNvPr id="21" name="Title 1">
                <a:extLst>
                  <a:ext uri="{FF2B5EF4-FFF2-40B4-BE49-F238E27FC236}">
                    <a16:creationId xmlns:a16="http://schemas.microsoft.com/office/drawing/2014/main" id="{958023B0-4D27-429F-9588-66DD31A2889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63001" y="317499"/>
                <a:ext cx="8229600" cy="990600"/>
              </a:xfrm>
              <a:blipFill>
                <a:blip r:embed="rId3"/>
                <a:stretch>
                  <a:fillRect l="-2296" r="-1630" b="-55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5E53052-37FC-46D1-8002-75CBAEE61EE0}"/>
                  </a:ext>
                </a:extLst>
              </p:cNvPr>
              <p:cNvSpPr txBox="1"/>
              <p:nvPr/>
            </p:nvSpPr>
            <p:spPr>
              <a:xfrm>
                <a:off x="215478" y="1542738"/>
                <a:ext cx="3205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𝜋</m:t>
                          </m:r>
                        </m:e>
                        <m:sup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9293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5E53052-37FC-46D1-8002-75CBAEE61E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478" y="1542738"/>
                <a:ext cx="320536" cy="276999"/>
              </a:xfrm>
              <a:prstGeom prst="rect">
                <a:avLst/>
              </a:prstGeom>
              <a:blipFill>
                <a:blip r:embed="rId4"/>
                <a:stretch>
                  <a:fillRect l="-9434" t="-2174" r="-5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16B4993-42E3-4B03-A707-B1FE41E3A66E}"/>
                  </a:ext>
                </a:extLst>
              </p:cNvPr>
              <p:cNvSpPr txBox="1"/>
              <p:nvPr/>
            </p:nvSpPr>
            <p:spPr>
              <a:xfrm>
                <a:off x="215478" y="1969169"/>
                <a:ext cx="3205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𝜋</m:t>
                          </m:r>
                        </m:e>
                        <m:sup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9293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16B4993-42E3-4B03-A707-B1FE41E3A6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478" y="1969169"/>
                <a:ext cx="320536" cy="276999"/>
              </a:xfrm>
              <a:prstGeom prst="rect">
                <a:avLst/>
              </a:prstGeom>
              <a:blipFill>
                <a:blip r:embed="rId5"/>
                <a:stretch>
                  <a:fillRect l="-9434" t="-2222" r="-5660" b="-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748E38D-4762-469A-8C78-5B50ACF81E6A}"/>
                  </a:ext>
                </a:extLst>
              </p:cNvPr>
              <p:cNvSpPr txBox="1"/>
              <p:nvPr/>
            </p:nvSpPr>
            <p:spPr>
              <a:xfrm>
                <a:off x="220468" y="2342307"/>
                <a:ext cx="3205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𝜋</m:t>
                          </m:r>
                        </m:e>
                        <m:sup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9293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748E38D-4762-469A-8C78-5B50ACF81E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468" y="2342307"/>
                <a:ext cx="320536" cy="276999"/>
              </a:xfrm>
              <a:prstGeom prst="rect">
                <a:avLst/>
              </a:prstGeom>
              <a:blipFill>
                <a:blip r:embed="rId6"/>
                <a:stretch>
                  <a:fillRect l="-7547" t="-2174" r="-5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7E1A77D-E9B6-4DA6-92EE-10C5740BDC40}"/>
              </a:ext>
            </a:extLst>
          </p:cNvPr>
          <p:cNvCxnSpPr>
            <a:cxnSpLocks/>
            <a:stCxn id="26" idx="3"/>
          </p:cNvCxnSpPr>
          <p:nvPr/>
        </p:nvCxnSpPr>
        <p:spPr>
          <a:xfrm flipV="1">
            <a:off x="541004" y="2451926"/>
            <a:ext cx="989346" cy="28881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BBE7A1B-41A5-4670-B7B1-1AB6CD7A17C2}"/>
              </a:ext>
            </a:extLst>
          </p:cNvPr>
          <p:cNvCxnSpPr>
            <a:cxnSpLocks/>
            <a:stCxn id="25" idx="3"/>
          </p:cNvCxnSpPr>
          <p:nvPr/>
        </p:nvCxnSpPr>
        <p:spPr>
          <a:xfrm flipV="1">
            <a:off x="536014" y="2081980"/>
            <a:ext cx="1752988" cy="25689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C9DFC31-EC3F-451E-8FC9-2D200975FBF0}"/>
              </a:ext>
            </a:extLst>
          </p:cNvPr>
          <p:cNvCxnSpPr>
            <a:cxnSpLocks/>
            <a:stCxn id="4" idx="3"/>
          </p:cNvCxnSpPr>
          <p:nvPr/>
        </p:nvCxnSpPr>
        <p:spPr>
          <a:xfrm flipV="1">
            <a:off x="536014" y="1659810"/>
            <a:ext cx="2619936" cy="21428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8C68CE57-1104-4BE3-839D-35030FF86C56}"/>
              </a:ext>
            </a:extLst>
          </p:cNvPr>
          <p:cNvSpPr txBox="1"/>
          <p:nvPr/>
        </p:nvSpPr>
        <p:spPr>
          <a:xfrm>
            <a:off x="4193639" y="1450907"/>
            <a:ext cx="4618016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Based on both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expected reward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and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expected information gain 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(i.e., confidence in the reward probabilities)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B33A189-4826-46A1-8ACF-5E6341314880}"/>
              </a:ext>
            </a:extLst>
          </p:cNvPr>
          <p:cNvSpPr/>
          <p:nvPr/>
        </p:nvSpPr>
        <p:spPr>
          <a:xfrm>
            <a:off x="1123127" y="4281841"/>
            <a:ext cx="2346037" cy="10919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>
                <a:solidFill>
                  <a:srgbClr val="C00000"/>
                </a:solidFill>
                <a:latin typeface="Arial"/>
              </a:rPr>
              <a:t>5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    5.5   5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>
                <a:solidFill>
                  <a:srgbClr val="C00000"/>
                </a:solidFill>
                <a:latin typeface="Arial"/>
              </a:rPr>
              <a:t>5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     5     5</a:t>
            </a:r>
          </a:p>
        </p:txBody>
      </p:sp>
    </p:spTree>
    <p:extLst>
      <p:ext uri="{BB962C8B-B14F-4D97-AF65-F5344CB8AC3E}">
        <p14:creationId xmlns:p14="http://schemas.microsoft.com/office/powerpoint/2010/main" val="737796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5" grpId="0"/>
      <p:bldP spid="26" grpId="0"/>
      <p:bldP spid="31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108FADAF-D7A1-4A67-A883-0DE5BAFF94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820" t="61290" r="5447" b="11934"/>
          <a:stretch/>
        </p:blipFill>
        <p:spPr>
          <a:xfrm>
            <a:off x="286364" y="2480807"/>
            <a:ext cx="8327922" cy="3076568"/>
          </a:xfrm>
          <a:prstGeom prst="rect">
            <a:avLst/>
          </a:prstGeom>
          <a:ln>
            <a:noFill/>
          </a:ln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128BEE2-A05F-4522-B86F-643EB0F5E1F4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4697038" y="3287896"/>
            <a:ext cx="1044892" cy="110908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1E75EA1-512B-41BD-969E-7E9A7B939659}"/>
              </a:ext>
            </a:extLst>
          </p:cNvPr>
          <p:cNvSpPr txBox="1"/>
          <p:nvPr/>
        </p:nvSpPr>
        <p:spPr>
          <a:xfrm>
            <a:off x="5741930" y="2964730"/>
            <a:ext cx="2365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Choose #2 and observe a win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205BAFB-AF26-4A7F-8019-F5EADAB8CC80}"/>
              </a:ext>
            </a:extLst>
          </p:cNvPr>
          <p:cNvSpPr txBox="1"/>
          <p:nvPr/>
        </p:nvSpPr>
        <p:spPr>
          <a:xfrm>
            <a:off x="4001392" y="2816588"/>
            <a:ext cx="15190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Reward probability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5CF1C31-9FD5-4FB1-9D71-BE2534F07FC7}"/>
              </a:ext>
            </a:extLst>
          </p:cNvPr>
          <p:cNvSpPr/>
          <p:nvPr/>
        </p:nvSpPr>
        <p:spPr>
          <a:xfrm>
            <a:off x="1115985" y="4285321"/>
            <a:ext cx="2346037" cy="10919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.2     .2     .2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.2     .2     .2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A1D8359-A580-4716-8717-720AD86337F2}"/>
              </a:ext>
            </a:extLst>
          </p:cNvPr>
          <p:cNvSpPr/>
          <p:nvPr/>
        </p:nvSpPr>
        <p:spPr>
          <a:xfrm>
            <a:off x="1115985" y="4283581"/>
            <a:ext cx="2346037" cy="10919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.2     1.2   .2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.2     .2     .2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764394-D8CF-492E-8E94-62DDF197BA63}"/>
              </a:ext>
            </a:extLst>
          </p:cNvPr>
          <p:cNvSpPr/>
          <p:nvPr/>
        </p:nvSpPr>
        <p:spPr>
          <a:xfrm>
            <a:off x="1115985" y="4283581"/>
            <a:ext cx="2346037" cy="10919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.2     .7     .2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.2     .2     .2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7CF1149-2D90-434B-9D2B-DA6FF6E45E2C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2743200" y="3139754"/>
            <a:ext cx="1258192" cy="114382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D252E6E2-13C4-4901-A5F4-F1669C83BCF3}"/>
              </a:ext>
            </a:extLst>
          </p:cNvPr>
          <p:cNvSpPr/>
          <p:nvPr/>
        </p:nvSpPr>
        <p:spPr>
          <a:xfrm>
            <a:off x="6798365" y="4214191"/>
            <a:ext cx="2027583" cy="93030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itle 1">
                <a:extLst>
                  <a:ext uri="{FF2B5EF4-FFF2-40B4-BE49-F238E27FC236}">
                    <a16:creationId xmlns:a16="http://schemas.microsoft.com/office/drawing/2014/main" id="{958023B0-4D27-429F-9588-66DD31A2889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63001" y="317499"/>
                <a:ext cx="8229600" cy="990600"/>
              </a:xfrm>
            </p:spPr>
            <p:txBody>
              <a:bodyPr>
                <a:normAutofit fontScale="90000"/>
              </a:bodyPr>
              <a:lstStyle/>
              <a:p>
                <a:r>
                  <a:rPr lang="en-US" dirty="0"/>
                  <a:t>Policies (</a:t>
                </a:r>
                <a14:m>
                  <m:oMath xmlns:m="http://schemas.openxmlformats.org/officeDocument/2006/math">
                    <m:r>
                      <a:rPr lang="el-GR" i="1" dirty="0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): Which state do I transition to?</a:t>
                </a:r>
              </a:p>
            </p:txBody>
          </p:sp>
        </mc:Choice>
        <mc:Fallback xmlns="">
          <p:sp>
            <p:nvSpPr>
              <p:cNvPr id="21" name="Title 1">
                <a:extLst>
                  <a:ext uri="{FF2B5EF4-FFF2-40B4-BE49-F238E27FC236}">
                    <a16:creationId xmlns:a16="http://schemas.microsoft.com/office/drawing/2014/main" id="{958023B0-4D27-429F-9588-66DD31A2889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63001" y="317499"/>
                <a:ext cx="8229600" cy="990600"/>
              </a:xfrm>
              <a:blipFill>
                <a:blip r:embed="rId3"/>
                <a:stretch>
                  <a:fillRect l="-2296" r="-1630" b="-55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5E53052-37FC-46D1-8002-75CBAEE61EE0}"/>
                  </a:ext>
                </a:extLst>
              </p:cNvPr>
              <p:cNvSpPr txBox="1"/>
              <p:nvPr/>
            </p:nvSpPr>
            <p:spPr>
              <a:xfrm>
                <a:off x="215478" y="1542738"/>
                <a:ext cx="3205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𝜋</m:t>
                          </m:r>
                        </m:e>
                        <m:sup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9293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5E53052-37FC-46D1-8002-75CBAEE61E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478" y="1542738"/>
                <a:ext cx="320536" cy="276999"/>
              </a:xfrm>
              <a:prstGeom prst="rect">
                <a:avLst/>
              </a:prstGeom>
              <a:blipFill>
                <a:blip r:embed="rId4"/>
                <a:stretch>
                  <a:fillRect l="-9434" t="-2174" r="-5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16B4993-42E3-4B03-A707-B1FE41E3A66E}"/>
                  </a:ext>
                </a:extLst>
              </p:cNvPr>
              <p:cNvSpPr txBox="1"/>
              <p:nvPr/>
            </p:nvSpPr>
            <p:spPr>
              <a:xfrm>
                <a:off x="215478" y="1969169"/>
                <a:ext cx="3205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𝜋</m:t>
                          </m:r>
                        </m:e>
                        <m:sup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9293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16B4993-42E3-4B03-A707-B1FE41E3A6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478" y="1969169"/>
                <a:ext cx="320536" cy="276999"/>
              </a:xfrm>
              <a:prstGeom prst="rect">
                <a:avLst/>
              </a:prstGeom>
              <a:blipFill>
                <a:blip r:embed="rId5"/>
                <a:stretch>
                  <a:fillRect l="-9434" t="-2222" r="-5660" b="-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748E38D-4762-469A-8C78-5B50ACF81E6A}"/>
                  </a:ext>
                </a:extLst>
              </p:cNvPr>
              <p:cNvSpPr txBox="1"/>
              <p:nvPr/>
            </p:nvSpPr>
            <p:spPr>
              <a:xfrm>
                <a:off x="220468" y="2342307"/>
                <a:ext cx="3205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𝜋</m:t>
                          </m:r>
                        </m:e>
                        <m:sup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9293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748E38D-4762-469A-8C78-5B50ACF81E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468" y="2342307"/>
                <a:ext cx="320536" cy="276999"/>
              </a:xfrm>
              <a:prstGeom prst="rect">
                <a:avLst/>
              </a:prstGeom>
              <a:blipFill>
                <a:blip r:embed="rId6"/>
                <a:stretch>
                  <a:fillRect l="-7547" t="-2174" r="-5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7E1A77D-E9B6-4DA6-92EE-10C5740BDC40}"/>
              </a:ext>
            </a:extLst>
          </p:cNvPr>
          <p:cNvCxnSpPr>
            <a:cxnSpLocks/>
            <a:stCxn id="26" idx="3"/>
          </p:cNvCxnSpPr>
          <p:nvPr/>
        </p:nvCxnSpPr>
        <p:spPr>
          <a:xfrm flipV="1">
            <a:off x="541004" y="2451926"/>
            <a:ext cx="989346" cy="28881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BBE7A1B-41A5-4670-B7B1-1AB6CD7A17C2}"/>
              </a:ext>
            </a:extLst>
          </p:cNvPr>
          <p:cNvCxnSpPr>
            <a:cxnSpLocks/>
            <a:stCxn id="25" idx="3"/>
          </p:cNvCxnSpPr>
          <p:nvPr/>
        </p:nvCxnSpPr>
        <p:spPr>
          <a:xfrm flipV="1">
            <a:off x="536014" y="2081980"/>
            <a:ext cx="1752988" cy="25689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C9DFC31-EC3F-451E-8FC9-2D200975FBF0}"/>
              </a:ext>
            </a:extLst>
          </p:cNvPr>
          <p:cNvCxnSpPr>
            <a:cxnSpLocks/>
            <a:stCxn id="4" idx="3"/>
          </p:cNvCxnSpPr>
          <p:nvPr/>
        </p:nvCxnSpPr>
        <p:spPr>
          <a:xfrm flipV="1">
            <a:off x="536014" y="1659810"/>
            <a:ext cx="2619936" cy="21428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8C68CE57-1104-4BE3-839D-35030FF86C56}"/>
              </a:ext>
            </a:extLst>
          </p:cNvPr>
          <p:cNvSpPr txBox="1"/>
          <p:nvPr/>
        </p:nvSpPr>
        <p:spPr>
          <a:xfrm>
            <a:off x="4193639" y="1450907"/>
            <a:ext cx="4618016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Based on both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expected reward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and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expected information gain 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(i.e., confidence in the reward probabilities)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265E7AC-344F-D189-0373-E960D65CE124}"/>
              </a:ext>
            </a:extLst>
          </p:cNvPr>
          <p:cNvSpPr/>
          <p:nvPr/>
        </p:nvSpPr>
        <p:spPr>
          <a:xfrm>
            <a:off x="1115983" y="4281841"/>
            <a:ext cx="2346037" cy="10919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>
                <a:solidFill>
                  <a:srgbClr val="C00000"/>
                </a:solidFill>
                <a:latin typeface="Arial"/>
              </a:rPr>
              <a:t>5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    5.5   5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>
                <a:solidFill>
                  <a:srgbClr val="C00000"/>
                </a:solidFill>
                <a:latin typeface="Arial"/>
              </a:rPr>
              <a:t>5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     5     5</a:t>
            </a:r>
          </a:p>
        </p:txBody>
      </p:sp>
    </p:spTree>
    <p:extLst>
      <p:ext uri="{BB962C8B-B14F-4D97-AF65-F5344CB8AC3E}">
        <p14:creationId xmlns:p14="http://schemas.microsoft.com/office/powerpoint/2010/main" val="10641021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E6E48F9D-70E0-4151-A6C5-0A6DE4B0FA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027" t="42886" r="368" b="630"/>
          <a:stretch/>
        </p:blipFill>
        <p:spPr>
          <a:xfrm>
            <a:off x="204336" y="559417"/>
            <a:ext cx="5667827" cy="3701562"/>
          </a:xfrm>
          <a:prstGeom prst="rect">
            <a:avLst/>
          </a:prstGeom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391B2CC-4A12-4835-AA91-B7263077EDE3}"/>
                  </a:ext>
                </a:extLst>
              </p:cNvPr>
              <p:cNvSpPr txBox="1"/>
              <p:nvPr/>
            </p:nvSpPr>
            <p:spPr>
              <a:xfrm>
                <a:off x="317090" y="4472725"/>
                <a:ext cx="4195295" cy="400110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txBody>
              <a:bodyPr wrap="squar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0</m:t>
                          </m:r>
                        </m:sub>
                      </m:sSub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𝑖𝑛𝑓𝑜𝑟𝑚𝑎𝑡𝑖𝑜𝑛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 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𝑠𝑒𝑛𝑠𝑖𝑡𝑖𝑣𝑖𝑡𝑦</m:t>
                      </m:r>
                    </m:oMath>
                  </m:oMathPara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391B2CC-4A12-4835-AA91-B7263077ED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090" y="4472725"/>
                <a:ext cx="4195295" cy="400110"/>
              </a:xfrm>
              <a:prstGeom prst="rect">
                <a:avLst/>
              </a:prstGeom>
              <a:blipFill>
                <a:blip r:embed="rId3"/>
                <a:stretch>
                  <a:fillRect b="-16418"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5B75A39E-03DE-44C4-848F-ABD473A418F8}"/>
              </a:ext>
            </a:extLst>
          </p:cNvPr>
          <p:cNvSpPr txBox="1"/>
          <p:nvPr/>
        </p:nvSpPr>
        <p:spPr>
          <a:xfrm>
            <a:off x="317090" y="5001879"/>
            <a:ext cx="45279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(higher =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quicker switch to exploitation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292934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AFF6C63-2ED7-45CA-B3A3-47AB6D52B3B6}"/>
                  </a:ext>
                </a:extLst>
              </p:cNvPr>
              <p:cNvSpPr txBox="1"/>
              <p:nvPr/>
            </p:nvSpPr>
            <p:spPr>
              <a:xfrm>
                <a:off x="5613233" y="5024882"/>
                <a:ext cx="3151987" cy="400110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txBody>
              <a:bodyPr wrap="squar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𝜂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𝑙𝑒𝑎𝑟𝑛𝑖𝑛𝑔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 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𝑟𝑎𝑡𝑒</m:t>
                      </m:r>
                    </m:oMath>
                  </m:oMathPara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AFF6C63-2ED7-45CA-B3A3-47AB6D52B3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3233" y="5024882"/>
                <a:ext cx="3151987" cy="400110"/>
              </a:xfrm>
              <a:prstGeom prst="rect">
                <a:avLst/>
              </a:prstGeom>
              <a:blipFill>
                <a:blip r:embed="rId4"/>
                <a:stretch>
                  <a:fillRect b="-14706"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8FDECD3-F102-4DCC-95F1-E2634224C171}"/>
                  </a:ext>
                </a:extLst>
              </p:cNvPr>
              <p:cNvSpPr txBox="1"/>
              <p:nvPr/>
            </p:nvSpPr>
            <p:spPr>
              <a:xfrm>
                <a:off x="6091131" y="2976753"/>
                <a:ext cx="276087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𝑐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𝑟</m:t>
                          </m:r>
                        </m:sub>
                      </m:sSub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𝑟𝑒𝑤𝑎𝑟𝑑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 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𝑠𝑒𝑛𝑠𝑖𝑡𝑖𝑣𝑖𝑡𝑦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8FDECD3-F102-4DCC-95F1-E2634224C1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1131" y="2976753"/>
                <a:ext cx="2760872" cy="369332"/>
              </a:xfrm>
              <a:prstGeom prst="rect">
                <a:avLst/>
              </a:prstGeom>
              <a:blipFill>
                <a:blip r:embed="rId5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TextBox 37">
            <a:extLst>
              <a:ext uri="{FF2B5EF4-FFF2-40B4-BE49-F238E27FC236}">
                <a16:creationId xmlns:a16="http://schemas.microsoft.com/office/drawing/2014/main" id="{E46C8DA5-0633-4AC4-A038-67B1DBF54DAE}"/>
              </a:ext>
            </a:extLst>
          </p:cNvPr>
          <p:cNvSpPr txBox="1"/>
          <p:nvPr/>
        </p:nvSpPr>
        <p:spPr>
          <a:xfrm>
            <a:off x="6236493" y="3417833"/>
            <a:ext cx="276087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(higher =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greater reward-seeking drive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292934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FF9F2B1-05D6-46B3-A2E2-CA055529C5D6}"/>
              </a:ext>
            </a:extLst>
          </p:cNvPr>
          <p:cNvSpPr txBox="1"/>
          <p:nvPr/>
        </p:nvSpPr>
        <p:spPr>
          <a:xfrm>
            <a:off x="4844999" y="5452982"/>
            <a:ext cx="42990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(can be separated for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wins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and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losses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292934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0DFFB12F-5886-49FB-A69B-A789AD2FCD92}"/>
              </a:ext>
            </a:extLst>
          </p:cNvPr>
          <p:cNvCxnSpPr>
            <a:cxnSpLocks/>
          </p:cNvCxnSpPr>
          <p:nvPr/>
        </p:nvCxnSpPr>
        <p:spPr>
          <a:xfrm>
            <a:off x="7279877" y="6573947"/>
            <a:ext cx="66572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BB9B2E33-3206-4B6A-B95F-6EA3C5950D44}"/>
              </a:ext>
            </a:extLst>
          </p:cNvPr>
          <p:cNvCxnSpPr>
            <a:cxnSpLocks/>
          </p:cNvCxnSpPr>
          <p:nvPr/>
        </p:nvCxnSpPr>
        <p:spPr>
          <a:xfrm>
            <a:off x="3196534" y="6573947"/>
            <a:ext cx="229827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FDA83DDC-4C50-49B0-882B-AB384CDAD003}"/>
                  </a:ext>
                </a:extLst>
              </p:cNvPr>
              <p:cNvSpPr/>
              <p:nvPr/>
            </p:nvSpPr>
            <p:spPr>
              <a:xfrm>
                <a:off x="802633" y="6064838"/>
                <a:ext cx="811973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𝐺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𝜋</m:t>
                          </m:r>
                        </m:sub>
                      </m:sSub>
                      <m:r>
                        <a:rPr kumimoji="0" lang="en-US" sz="2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92934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</m:oMath>
                  </m:oMathPara>
                </a14:m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29293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FDA83DDC-4C50-49B0-882B-AB384CDAD0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633" y="6064838"/>
                <a:ext cx="811973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03503392-518B-406C-AADB-86BA18D26933}"/>
                  </a:ext>
                </a:extLst>
              </p:cNvPr>
              <p:cNvSpPr/>
              <p:nvPr/>
            </p:nvSpPr>
            <p:spPr>
              <a:xfrm>
                <a:off x="1322828" y="6064838"/>
                <a:ext cx="7174083" cy="45179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]"/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20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</m:t>
                          </m:r>
                          <m:sSub>
                            <m:sSubPr>
                              <m:ctrlP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92934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92934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𝛦</m:t>
                              </m:r>
                            </m:e>
                            <m:sub>
                              <m:d>
                                <m:dPr>
                                  <m:begChr m:val=""/>
                                  <m:ctrlPr>
                                    <a:rPr kumimoji="0" lang="en-US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292934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292934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𝑞</m:t>
                                  </m:r>
                                  <m:r>
                                    <a:rPr kumimoji="0" lang="en-US" sz="20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292934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(</m:t>
                                  </m:r>
                                  <m:r>
                                    <a:rPr kumimoji="0" lang="en-US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292934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𝑜</m:t>
                                  </m:r>
                                  <m:r>
                                    <a:rPr kumimoji="0" lang="en-US" sz="20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292934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,</m:t>
                                  </m:r>
                                  <m:r>
                                    <a:rPr kumimoji="0" lang="en-US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292934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𝑠</m:t>
                                  </m:r>
                                  <m:r>
                                    <a:rPr kumimoji="0" lang="en-US" sz="20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292934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,</m:t>
                                  </m:r>
                                  <m:r>
                                    <a:rPr kumimoji="0" lang="en-US" sz="2000" b="1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292934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𝐀</m:t>
                                  </m:r>
                                  <m:r>
                                    <a:rPr kumimoji="0" lang="en-US" sz="20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292934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|</m:t>
                                  </m:r>
                                  <m:r>
                                    <a:rPr kumimoji="0" lang="en-US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292934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𝜋</m:t>
                                  </m:r>
                                </m:e>
                              </m:d>
                            </m:sub>
                          </m:sSub>
                          <m:r>
                            <a:rPr kumimoji="0" lang="en-US" sz="20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[</m:t>
                          </m:r>
                          <m:r>
                            <m:rPr>
                              <m:sty m:val="p"/>
                            </m:rPr>
                            <a:rPr kumimoji="0" lang="en-US" sz="20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ln</m:t>
                          </m:r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𝑞</m:t>
                          </m:r>
                          <m:d>
                            <m:dPr>
                              <m:ctrlP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92934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sz="2000" b="1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92934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𝐀</m:t>
                              </m:r>
                            </m:e>
                            <m:e>
                              <m: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92934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𝑠</m:t>
                              </m:r>
                              <m:r>
                                <a:rPr kumimoji="0" lang="en-US" sz="20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92934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,</m:t>
                              </m:r>
                              <m: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92934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𝑜</m:t>
                              </m:r>
                              <m:r>
                                <a:rPr kumimoji="0" lang="en-US" sz="20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92934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,</m:t>
                              </m:r>
                              <m: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92934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𝜋</m:t>
                              </m:r>
                            </m:e>
                          </m:d>
                          <m:r>
                            <a:rPr kumimoji="0" lang="en-US" sz="20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kumimoji="0" lang="en-US" sz="20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ln</m:t>
                          </m:r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𝑞</m:t>
                          </m:r>
                          <m:d>
                            <m:dPr>
                              <m:ctrlP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92934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sz="2000" b="1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92934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𝐀</m:t>
                              </m:r>
                            </m:e>
                          </m:d>
                          <m:r>
                            <a:rPr kumimoji="0" lang="en-US" sz="20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]−</m:t>
                          </m:r>
                          <m:sSub>
                            <m:sSubPr>
                              <m:ctrlP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92934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92934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𝛦</m:t>
                              </m:r>
                            </m:e>
                            <m:sub>
                              <m:d>
                                <m:dPr>
                                  <m:begChr m:val=""/>
                                  <m:ctrlPr>
                                    <a:rPr kumimoji="0" lang="en-US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292934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292934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𝑞</m:t>
                                  </m:r>
                                  <m:r>
                                    <a:rPr kumimoji="0" lang="en-US" sz="20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292934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(</m:t>
                                  </m:r>
                                  <m:r>
                                    <a:rPr kumimoji="0" lang="en-US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292934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𝑜</m:t>
                                  </m:r>
                                  <m:r>
                                    <a:rPr kumimoji="0" lang="en-US" sz="20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292934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,</m:t>
                                  </m:r>
                                  <m:r>
                                    <a:rPr kumimoji="0" lang="en-US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292934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𝑠</m:t>
                                  </m:r>
                                  <m:r>
                                    <a:rPr kumimoji="0" lang="en-US" sz="20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292934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,</m:t>
                                  </m:r>
                                  <m:r>
                                    <a:rPr kumimoji="0" lang="en-US" sz="2000" b="1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292934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𝐀</m:t>
                                  </m:r>
                                  <m:r>
                                    <a:rPr kumimoji="0" lang="en-US" sz="20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292934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|</m:t>
                                  </m:r>
                                  <m:r>
                                    <a:rPr kumimoji="0" lang="en-US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292934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𝜋</m:t>
                                  </m:r>
                                </m:e>
                              </m:d>
                            </m:sub>
                          </m:sSub>
                          <m:r>
                            <a:rPr kumimoji="0" lang="en-US" sz="20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[</m:t>
                          </m:r>
                          <m:r>
                            <m:rPr>
                              <m:sty m:val="p"/>
                            </m:rPr>
                            <a:rPr kumimoji="0" lang="en-US" sz="20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ln</m:t>
                          </m:r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𝑝</m:t>
                          </m:r>
                          <m:d>
                            <m:dPr>
                              <m:ctrlP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92934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92934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𝑜</m:t>
                              </m:r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92934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|</m:t>
                              </m:r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92934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𝐶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29293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03503392-518B-406C-AADB-86BA18D269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2828" y="6064838"/>
                <a:ext cx="7174083" cy="451790"/>
              </a:xfrm>
              <a:prstGeom prst="rect">
                <a:avLst/>
              </a:prstGeom>
              <a:blipFill>
                <a:blip r:embed="rId7"/>
                <a:stretch>
                  <a:fillRect t="-152703" r="-4758" b="-2216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809B0E22-B04B-4EBF-B401-B8BCA4ECF94F}"/>
                  </a:ext>
                </a:extLst>
              </p:cNvPr>
              <p:cNvSpPr txBox="1"/>
              <p:nvPr/>
            </p:nvSpPr>
            <p:spPr>
              <a:xfrm>
                <a:off x="6989862" y="67166"/>
                <a:ext cx="2132872" cy="40011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𝜎</m:t>
                      </m:r>
                      <m:d>
                        <m:d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∙</m:t>
                          </m:r>
                        </m:e>
                      </m:d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𝑠𝑜𝑓𝑡𝑚𝑎𝑥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809B0E22-B04B-4EBF-B401-B8BCA4ECF9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9862" y="67166"/>
                <a:ext cx="2132872" cy="400110"/>
              </a:xfrm>
              <a:prstGeom prst="rect">
                <a:avLst/>
              </a:prstGeom>
              <a:blipFill>
                <a:blip r:embed="rId8"/>
                <a:stretch>
                  <a:fillRect b="-1470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97ABDC7E-96CC-4A1C-A8FF-902FC176092E}"/>
              </a:ext>
            </a:extLst>
          </p:cNvPr>
          <p:cNvCxnSpPr>
            <a:cxnSpLocks/>
          </p:cNvCxnSpPr>
          <p:nvPr/>
        </p:nvCxnSpPr>
        <p:spPr>
          <a:xfrm>
            <a:off x="2901399" y="3972515"/>
            <a:ext cx="41336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1CD04EAD-4735-4252-81E6-E714C875D3EA}"/>
              </a:ext>
            </a:extLst>
          </p:cNvPr>
          <p:cNvCxnSpPr>
            <a:cxnSpLocks/>
          </p:cNvCxnSpPr>
          <p:nvPr/>
        </p:nvCxnSpPr>
        <p:spPr>
          <a:xfrm>
            <a:off x="1051493" y="3536578"/>
            <a:ext cx="129731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0BC9BF6F-0987-4000-AEED-9A658F3371FD}"/>
                  </a:ext>
                </a:extLst>
              </p:cNvPr>
              <p:cNvSpPr txBox="1"/>
              <p:nvPr/>
            </p:nvSpPr>
            <p:spPr>
              <a:xfrm>
                <a:off x="5959961" y="2052321"/>
                <a:ext cx="303740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𝛼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=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𝑎𝑐𝑡𝑖𝑜𝑛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 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𝑝𝑟𝑒𝑐𝑖𝑠𝑖𝑜𝑛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 (higher =  </a:t>
                </a: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less random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)</a:t>
                </a: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0BC9BF6F-0987-4000-AEED-9A658F3371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9961" y="2052321"/>
                <a:ext cx="3037405" cy="646331"/>
              </a:xfrm>
              <a:prstGeom prst="rect">
                <a:avLst/>
              </a:prstGeom>
              <a:blipFill>
                <a:blip r:embed="rId9"/>
                <a:stretch>
                  <a:fillRect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0" name="Picture 49">
            <a:extLst>
              <a:ext uri="{FF2B5EF4-FFF2-40B4-BE49-F238E27FC236}">
                <a16:creationId xmlns:a16="http://schemas.microsoft.com/office/drawing/2014/main" id="{5C09076E-339C-4D84-BDA6-50602CABE6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512" t="33399" r="1486" b="61127"/>
          <a:stretch/>
        </p:blipFill>
        <p:spPr>
          <a:xfrm>
            <a:off x="5899206" y="1310138"/>
            <a:ext cx="3196095" cy="338997"/>
          </a:xfrm>
          <a:prstGeom prst="rect">
            <a:avLst/>
          </a:prstGeom>
          <a:ln>
            <a:noFill/>
          </a:ln>
        </p:spPr>
      </p:pic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EB7E6512-AD46-4243-8151-240DF368D618}"/>
              </a:ext>
            </a:extLst>
          </p:cNvPr>
          <p:cNvCxnSpPr>
            <a:cxnSpLocks/>
          </p:cNvCxnSpPr>
          <p:nvPr/>
        </p:nvCxnSpPr>
        <p:spPr>
          <a:xfrm>
            <a:off x="7390768" y="1649135"/>
            <a:ext cx="28233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2835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30" grpId="0"/>
      <p:bldP spid="31" grpId="0" animBg="1"/>
      <p:bldP spid="32" grpId="0"/>
      <p:bldP spid="38" grpId="0"/>
      <p:bldP spid="39" grpId="0"/>
      <p:bldP spid="49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B99F8-FB31-88F9-9519-9C3F329F34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9292" y="3300046"/>
            <a:ext cx="3958492" cy="9906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Move to code</a:t>
            </a:r>
            <a:br>
              <a:rPr lang="en-US" dirty="0"/>
            </a:br>
            <a:r>
              <a:rPr lang="en-US" dirty="0"/>
              <a:t>(</a:t>
            </a:r>
            <a:r>
              <a:rPr lang="en-US" dirty="0" err="1"/>
              <a:t>TAB_example.m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7830320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973" y="433756"/>
            <a:ext cx="8838350" cy="990600"/>
          </a:xfrm>
        </p:spPr>
        <p:txBody>
          <a:bodyPr>
            <a:normAutofit/>
          </a:bodyPr>
          <a:lstStyle/>
          <a:p>
            <a:r>
              <a:rPr lang="en-US" sz="3200" b="1" dirty="0"/>
              <a:t>Parameter value estimates for each participant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1930" y="1287195"/>
            <a:ext cx="8740140" cy="5403166"/>
          </a:xfrm>
        </p:spPr>
        <p:txBody>
          <a:bodyPr>
            <a:normAutofit/>
          </a:bodyPr>
          <a:lstStyle/>
          <a:p>
            <a:r>
              <a:rPr lang="en-US" sz="2100" dirty="0"/>
              <a:t>Can address interesting questions in empirical studies:</a:t>
            </a:r>
          </a:p>
          <a:p>
            <a:pPr lvl="1"/>
            <a:r>
              <a:rPr lang="en-US" sz="1700" dirty="0"/>
              <a:t>Individuals with </a:t>
            </a:r>
            <a:r>
              <a:rPr lang="en-US" sz="1700" u="sng" dirty="0"/>
              <a:t>substance use disorders</a:t>
            </a:r>
            <a:r>
              <a:rPr lang="en-US" sz="1700" dirty="0"/>
              <a:t> show </a:t>
            </a:r>
          </a:p>
          <a:p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A2A199B-E03F-4069-B7E1-D71DA128A0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0630" y="2069797"/>
            <a:ext cx="3088641" cy="194089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D54AC61-6527-409F-AB2F-1F297024454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18" t="20125" r="33130" b="20048"/>
          <a:stretch/>
        </p:blipFill>
        <p:spPr>
          <a:xfrm>
            <a:off x="6241611" y="4182701"/>
            <a:ext cx="2507660" cy="25076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E37FFCC-177F-44D2-89AC-05251B5495E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" t="-2947" r="-4591" b="-1"/>
          <a:stretch/>
        </p:blipFill>
        <p:spPr>
          <a:xfrm>
            <a:off x="762147" y="2761308"/>
            <a:ext cx="3230431" cy="385662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F12DE0E-7A2D-4289-9882-D66FFA6B4B4B}"/>
              </a:ext>
            </a:extLst>
          </p:cNvPr>
          <p:cNvSpPr txBox="1"/>
          <p:nvPr/>
        </p:nvSpPr>
        <p:spPr>
          <a:xfrm>
            <a:off x="4264181" y="5113365"/>
            <a:ext cx="21083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sng" strike="noStrike" kern="1200" cap="none" spc="0" normalizeH="0" baseline="0" noProof="0" dirty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Three-armed bandit task</a:t>
            </a:r>
          </a:p>
        </p:txBody>
      </p:sp>
    </p:spTree>
    <p:extLst>
      <p:ext uri="{BB962C8B-B14F-4D97-AF65-F5344CB8AC3E}">
        <p14:creationId xmlns:p14="http://schemas.microsoft.com/office/powerpoint/2010/main" val="2784617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973" y="433756"/>
            <a:ext cx="8838350" cy="990600"/>
          </a:xfrm>
        </p:spPr>
        <p:txBody>
          <a:bodyPr>
            <a:normAutofit/>
          </a:bodyPr>
          <a:lstStyle/>
          <a:p>
            <a:r>
              <a:rPr lang="en-US" sz="3200" b="1" dirty="0"/>
              <a:t>Parameter value estimates for each participant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1930" y="1287195"/>
            <a:ext cx="8740140" cy="5403166"/>
          </a:xfrm>
        </p:spPr>
        <p:txBody>
          <a:bodyPr>
            <a:normAutofit/>
          </a:bodyPr>
          <a:lstStyle/>
          <a:p>
            <a:r>
              <a:rPr lang="en-US" sz="2100" dirty="0"/>
              <a:t>Can address interesting questions in empirical studies:</a:t>
            </a:r>
          </a:p>
          <a:p>
            <a:pPr lvl="1"/>
            <a:r>
              <a:rPr lang="en-US" sz="1700" dirty="0"/>
              <a:t>Individuals with </a:t>
            </a:r>
            <a:r>
              <a:rPr lang="en-US" sz="1700" u="sng" dirty="0"/>
              <a:t>substance use disorders</a:t>
            </a:r>
            <a:r>
              <a:rPr lang="en-US" sz="1700" dirty="0"/>
              <a:t> show </a:t>
            </a:r>
          </a:p>
          <a:p>
            <a:pPr lvl="2"/>
            <a:r>
              <a:rPr lang="en-US" sz="1500" b="1" dirty="0"/>
              <a:t>lower action precision</a:t>
            </a:r>
          </a:p>
          <a:p>
            <a:pPr lvl="2"/>
            <a:r>
              <a:rPr lang="en-US" sz="1500" b="1" dirty="0"/>
              <a:t>slower learning rate from losses</a:t>
            </a:r>
            <a:endParaRPr lang="en-US" b="1" dirty="0"/>
          </a:p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85D54BA-B790-416F-A282-22FAD1A86A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369" t="3054" r="653" b="12120"/>
          <a:stretch/>
        </p:blipFill>
        <p:spPr>
          <a:xfrm>
            <a:off x="275703" y="2938887"/>
            <a:ext cx="4212155" cy="366823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A2A199B-E03F-4069-B7E1-D71DA128A0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0630" y="2069797"/>
            <a:ext cx="3088641" cy="194089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FE84732-7089-4A25-ACB1-A8642375ED7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18" t="20125" r="33130" b="20048"/>
          <a:stretch/>
        </p:blipFill>
        <p:spPr>
          <a:xfrm>
            <a:off x="6241611" y="4182701"/>
            <a:ext cx="2507660" cy="250766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B2EB3FC-5D1F-4C15-9F13-6FBE73C36A35}"/>
              </a:ext>
            </a:extLst>
          </p:cNvPr>
          <p:cNvSpPr txBox="1"/>
          <p:nvPr/>
        </p:nvSpPr>
        <p:spPr>
          <a:xfrm>
            <a:off x="4264181" y="5113365"/>
            <a:ext cx="21083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sng" strike="noStrike" kern="1200" cap="none" spc="0" normalizeH="0" baseline="0" noProof="0" dirty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Three-armed bandit task</a:t>
            </a:r>
          </a:p>
        </p:txBody>
      </p:sp>
    </p:spTree>
    <p:extLst>
      <p:ext uri="{BB962C8B-B14F-4D97-AF65-F5344CB8AC3E}">
        <p14:creationId xmlns:p14="http://schemas.microsoft.com/office/powerpoint/2010/main" val="1673188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E833141-870B-404B-B158-433655889D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05" t="3913" r="1322" b="45793"/>
          <a:stretch/>
        </p:blipFill>
        <p:spPr>
          <a:xfrm>
            <a:off x="275758" y="2114877"/>
            <a:ext cx="8405898" cy="245679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63BFFF34-B9B2-40F8-9B40-A65A901A0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973" y="433756"/>
            <a:ext cx="8838350" cy="990600"/>
          </a:xfrm>
        </p:spPr>
        <p:txBody>
          <a:bodyPr>
            <a:normAutofit/>
          </a:bodyPr>
          <a:lstStyle/>
          <a:p>
            <a:r>
              <a:rPr lang="en-US" sz="3200" b="1" dirty="0"/>
              <a:t>Parameter value estimates for each participant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672A3379-1147-436C-852F-E378190223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930" y="1287195"/>
            <a:ext cx="8740140" cy="5403166"/>
          </a:xfrm>
        </p:spPr>
        <p:txBody>
          <a:bodyPr>
            <a:normAutofit/>
          </a:bodyPr>
          <a:lstStyle/>
          <a:p>
            <a:r>
              <a:rPr lang="en-US" sz="2000" dirty="0"/>
              <a:t>Parameter values at baseline were also associated with </a:t>
            </a:r>
            <a:r>
              <a:rPr lang="en-US" sz="2000" b="1" dirty="0"/>
              <a:t>changes in substance use severity</a:t>
            </a:r>
            <a:r>
              <a:rPr lang="en-US" sz="2000" dirty="0"/>
              <a:t> over the following year</a:t>
            </a:r>
            <a:endParaRPr lang="en-US" sz="2200" b="1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5FEC7B-CC14-8BA4-51E0-57F03CB6B8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5593" y="4688807"/>
            <a:ext cx="3166227" cy="207424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34118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083CAD-2E96-4ED5-81C6-5FBC185611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5036344"/>
            <a:ext cx="8229600" cy="1821656"/>
          </a:xfrm>
        </p:spPr>
        <p:txBody>
          <a:bodyPr>
            <a:normAutofit fontScale="77500" lnSpcReduction="20000"/>
          </a:bodyPr>
          <a:lstStyle/>
          <a:p>
            <a:r>
              <a:rPr lang="en-US" i="1" dirty="0"/>
              <a:t>Generative process </a:t>
            </a:r>
            <a:r>
              <a:rPr lang="en-US" dirty="0"/>
              <a:t>– </a:t>
            </a:r>
            <a:r>
              <a:rPr lang="en-US" b="1" dirty="0"/>
              <a:t>actual objects/events </a:t>
            </a:r>
            <a:r>
              <a:rPr lang="en-US" dirty="0"/>
              <a:t>generating observations</a:t>
            </a:r>
          </a:p>
          <a:p>
            <a:endParaRPr lang="en-US" b="1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i="1" dirty="0"/>
              <a:t>Generative model </a:t>
            </a:r>
            <a:r>
              <a:rPr lang="en-US" dirty="0"/>
              <a:t>– </a:t>
            </a:r>
            <a:r>
              <a:rPr lang="en-US" b="1" dirty="0"/>
              <a:t>beliefs</a:t>
            </a:r>
            <a:r>
              <a:rPr lang="en-US" dirty="0"/>
              <a:t> about the generative process and how it will be </a:t>
            </a:r>
            <a:r>
              <a:rPr lang="en-US" b="1" dirty="0"/>
              <a:t>affected by action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dirty="0">
                <a:solidFill>
                  <a:srgbClr val="C00000"/>
                </a:solidFill>
              </a:rPr>
              <a:t>Assigns a probability to </a:t>
            </a:r>
            <a:r>
              <a:rPr lang="en-US" b="1" dirty="0">
                <a:solidFill>
                  <a:srgbClr val="C00000"/>
                </a:solidFill>
              </a:rPr>
              <a:t>each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b="1" dirty="0">
                <a:solidFill>
                  <a:srgbClr val="C00000"/>
                </a:solidFill>
              </a:rPr>
              <a:t>possible combination </a:t>
            </a:r>
            <a:r>
              <a:rPr lang="en-US" dirty="0">
                <a:solidFill>
                  <a:srgbClr val="C00000"/>
                </a:solidFill>
              </a:rPr>
              <a:t>of observations, states, and policies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2B034C-E4CC-4C0D-910F-96CD5A71C9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142" y="381001"/>
            <a:ext cx="8229601" cy="45834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E469C54-1473-4F13-9A14-725ABC6B47A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230" b="95082" l="9845" r="92228">
                        <a14:foregroundMark x1="32642" y1="6230" x2="32642" y2="6230"/>
                        <a14:foregroundMark x1="64767" y1="64918" x2="64767" y2="64918"/>
                        <a14:foregroundMark x1="25389" y1="80656" x2="25389" y2="80656"/>
                        <a14:foregroundMark x1="92746" y1="58033" x2="92746" y2="58033"/>
                        <a14:foregroundMark x1="18653" y1="91475" x2="18653" y2="91475"/>
                        <a14:foregroundMark x1="13990" y1="95082" x2="13990" y2="9508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6392071" y="2240904"/>
            <a:ext cx="677228" cy="86367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81D9322-AAB4-4D2B-AF89-CE1ABE1E8431}"/>
              </a:ext>
            </a:extLst>
          </p:cNvPr>
          <p:cNvSpPr/>
          <p:nvPr/>
        </p:nvSpPr>
        <p:spPr>
          <a:xfrm>
            <a:off x="5979886" y="1451429"/>
            <a:ext cx="1393372" cy="4737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1907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973" y="433756"/>
            <a:ext cx="8740140" cy="655573"/>
          </a:xfrm>
        </p:spPr>
        <p:txBody>
          <a:bodyPr>
            <a:normAutofit/>
          </a:bodyPr>
          <a:lstStyle/>
          <a:p>
            <a:r>
              <a:rPr lang="en-US" sz="3200" b="1" dirty="0"/>
              <a:t>Steps for empirical modelling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1930" y="1284135"/>
            <a:ext cx="8740140" cy="5573865"/>
          </a:xfrm>
        </p:spPr>
        <p:txBody>
          <a:bodyPr>
            <a:normAutofit fontScale="92500"/>
          </a:bodyPr>
          <a:lstStyle/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b="1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Select</a:t>
            </a:r>
            <a:r>
              <a:rPr lang="en-US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and </a:t>
            </a:r>
            <a:r>
              <a:rPr lang="en-US" b="1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run</a:t>
            </a:r>
            <a:r>
              <a:rPr lang="en-US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parameter </a:t>
            </a:r>
            <a:r>
              <a:rPr lang="en-US" b="1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estimation</a:t>
            </a:r>
            <a:r>
              <a:rPr lang="en-US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b="1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algorithm </a:t>
            </a:r>
            <a:r>
              <a:rPr lang="en-US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for each model being considered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Perform Bayesian </a:t>
            </a:r>
            <a:r>
              <a:rPr lang="en-US" b="1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model comparison </a:t>
            </a:r>
            <a:r>
              <a:rPr lang="en-US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to confirm the best model.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Model checking: </a:t>
            </a:r>
            <a:r>
              <a:rPr lang="en-US" b="1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Generate simulated behavior </a:t>
            </a:r>
            <a:r>
              <a:rPr lang="en-US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 the best model, and then </a:t>
            </a:r>
            <a:r>
              <a:rPr lang="en-US" b="1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estimate parameters</a:t>
            </a:r>
            <a:r>
              <a:rPr lang="en-US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using this simulated behavior.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lphaLcPeriod"/>
            </a:pPr>
            <a:r>
              <a:rPr lang="en-US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Confirm that estimates approach the parameter values used to generate the simulated behavior.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lphaLcPeriod"/>
            </a:pPr>
            <a:r>
              <a:rPr lang="en-US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Confirm that generative and estimated parameter values are strongly correlated.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Run regression or group comparison analyses on parameters at the between-subjects level.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7094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2496" y="441706"/>
            <a:ext cx="7945582" cy="655573"/>
          </a:xfrm>
        </p:spPr>
        <p:txBody>
          <a:bodyPr>
            <a:normAutofit fontScale="90000"/>
          </a:bodyPr>
          <a:lstStyle/>
          <a:p>
            <a:pPr marR="0" lvl="0" algn="just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3200" b="1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Select</a:t>
            </a:r>
            <a:r>
              <a:rPr lang="en-US" sz="3200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and </a:t>
            </a:r>
            <a:r>
              <a:rPr lang="en-US" sz="3200" b="1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run</a:t>
            </a:r>
            <a:r>
              <a:rPr lang="en-US" sz="3200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parameter </a:t>
            </a:r>
            <a:r>
              <a:rPr lang="en-US" sz="3200" b="1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estimation</a:t>
            </a:r>
            <a:r>
              <a:rPr lang="en-US" sz="3200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b="1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algorithm</a:t>
            </a:r>
            <a:endParaRPr lang="en-US" sz="3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1930" y="1266029"/>
            <a:ext cx="8740140" cy="5573865"/>
          </a:xfrm>
        </p:spPr>
        <p:txBody>
          <a:bodyPr>
            <a:normAutofit fontScale="92500"/>
          </a:bodyPr>
          <a:lstStyle/>
          <a:p>
            <a:pPr algn="just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Several approaches with varying levels of complexity</a:t>
            </a:r>
          </a:p>
          <a:p>
            <a:pPr lvl="1" algn="just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Simplest is a </a:t>
            </a:r>
            <a:r>
              <a:rPr lang="en-US" b="1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grid search</a:t>
            </a:r>
          </a:p>
          <a:p>
            <a:pPr lvl="1" algn="just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</a:pPr>
            <a:endParaRPr lang="en-US" b="1" dirty="0">
              <a:latin typeface="Cambria" panose="020405030504060302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</a:pPr>
            <a:endParaRPr lang="en-US" b="1" dirty="0">
              <a:latin typeface="Cambria" panose="020405030504060302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</a:pPr>
            <a:endParaRPr lang="en-US" b="1" dirty="0">
              <a:latin typeface="Cambria" panose="020405030504060302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</a:pPr>
            <a:endParaRPr lang="en-US" b="1" dirty="0">
              <a:latin typeface="Cambria" panose="020405030504060302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</a:pPr>
            <a:endParaRPr lang="en-US" b="1" dirty="0">
              <a:latin typeface="Cambria" panose="020405030504060302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</a:pPr>
            <a:endParaRPr lang="en-US" b="1" dirty="0">
              <a:latin typeface="Cambria" panose="020405030504060302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</a:pPr>
            <a:endParaRPr lang="en-US" b="1" dirty="0">
              <a:latin typeface="Cambria" panose="020405030504060302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2" algn="just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</a:pPr>
            <a:endParaRPr lang="en-US" dirty="0">
              <a:latin typeface="Cambria" panose="020405030504060302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Only works in simple models with a small number of parameters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pic>
        <p:nvPicPr>
          <p:cNvPr id="3074" name="Picture 2" descr="likelihood times prior">
            <a:extLst>
              <a:ext uri="{FF2B5EF4-FFF2-40B4-BE49-F238E27FC236}">
                <a16:creationId xmlns:a16="http://schemas.microsoft.com/office/drawing/2014/main" id="{59E05CBA-CCB0-46C6-B315-0517012A66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42" t="13959" r="65494" b="11218"/>
          <a:stretch/>
        </p:blipFill>
        <p:spPr bwMode="auto">
          <a:xfrm>
            <a:off x="2752253" y="2453773"/>
            <a:ext cx="3712158" cy="2978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2A5970E-8421-46C5-BCD3-2D227FA89FC4}"/>
              </a:ext>
            </a:extLst>
          </p:cNvPr>
          <p:cNvSpPr txBox="1"/>
          <p:nvPr/>
        </p:nvSpPr>
        <p:spPr>
          <a:xfrm>
            <a:off x="2963858" y="5651077"/>
            <a:ext cx="31085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Parameter 1 (e.g., learning rate)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AF9923-B9A8-4CFE-9D10-374971BA20B3}"/>
              </a:ext>
            </a:extLst>
          </p:cNvPr>
          <p:cNvSpPr txBox="1"/>
          <p:nvPr/>
        </p:nvSpPr>
        <p:spPr>
          <a:xfrm>
            <a:off x="139053" y="3685832"/>
            <a:ext cx="26388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Parameter 2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(e.g., preference precision)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256BB1A-BDD7-4931-BE13-07ECA99CBC6E}"/>
              </a:ext>
            </a:extLst>
          </p:cNvPr>
          <p:cNvCxnSpPr>
            <a:cxnSpLocks/>
          </p:cNvCxnSpPr>
          <p:nvPr/>
        </p:nvCxnSpPr>
        <p:spPr>
          <a:xfrm flipH="1">
            <a:off x="5041127" y="3813725"/>
            <a:ext cx="1221070" cy="17134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676EF2F-6946-4A75-A31E-7D5D10545750}"/>
              </a:ext>
            </a:extLst>
          </p:cNvPr>
          <p:cNvSpPr txBox="1"/>
          <p:nvPr/>
        </p:nvSpPr>
        <p:spPr>
          <a:xfrm>
            <a:off x="6325041" y="3615736"/>
            <a:ext cx="10855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Best fit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8A425BF-2C40-4C61-9860-9B1FA166F8AA}"/>
                  </a:ext>
                </a:extLst>
              </p:cNvPr>
              <p:cNvSpPr txBox="1"/>
              <p:nvPr/>
            </p:nvSpPr>
            <p:spPr>
              <a:xfrm>
                <a:off x="4399222" y="2084441"/>
                <a:ext cx="17751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92934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𝑝</m:t>
                      </m:r>
                      <m:d>
                        <m:dPr>
                          <m:endChr m:val="|"/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1800" b="0" i="1" u="none" strike="noStrike" kern="1200" cap="none" spc="0" normalizeH="0" baseline="0" noProof="0" dirty="0" err="1" smtClean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𝑑𝑎𝑡𝑎</m:t>
                          </m:r>
                        </m:e>
                      </m:d>
                      <m:r>
                        <a:rPr kumimoji="0" lang="en-US" sz="1800" b="0" i="1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292934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𝑚𝑜𝑑𝑒𝑙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92934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9293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8A425BF-2C40-4C61-9860-9B1FA166F8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9222" y="2084441"/>
                <a:ext cx="1775101" cy="369332"/>
              </a:xfrm>
              <a:prstGeom prst="rect">
                <a:avLst/>
              </a:prstGeom>
              <a:blipFill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541B2EDA-B8D3-4D94-978E-E503011E1020}"/>
              </a:ext>
            </a:extLst>
          </p:cNvPr>
          <p:cNvSpPr txBox="1"/>
          <p:nvPr/>
        </p:nvSpPr>
        <p:spPr>
          <a:xfrm>
            <a:off x="2497607" y="5175302"/>
            <a:ext cx="321398" cy="3691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Times New Roman" panose="02020603050405020304" pitchFamily="18" charset="0"/>
              </a:rPr>
              <a:t>0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292934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65DF63F-EE22-4A3B-B26B-CF3051A7104E}"/>
              </a:ext>
            </a:extLst>
          </p:cNvPr>
          <p:cNvSpPr txBox="1"/>
          <p:nvPr/>
        </p:nvSpPr>
        <p:spPr>
          <a:xfrm>
            <a:off x="2643707" y="5408467"/>
            <a:ext cx="321398" cy="3691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Times New Roman" panose="02020603050405020304" pitchFamily="18" charset="0"/>
              </a:rPr>
              <a:t>0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292934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BA3DA27-D1B5-4EF2-B555-D34F230AC4AC}"/>
              </a:ext>
            </a:extLst>
          </p:cNvPr>
          <p:cNvSpPr txBox="1"/>
          <p:nvPr/>
        </p:nvSpPr>
        <p:spPr>
          <a:xfrm>
            <a:off x="6146763" y="5410169"/>
            <a:ext cx="321398" cy="3691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Times New Roman" panose="02020603050405020304" pitchFamily="18" charset="0"/>
              </a:rPr>
              <a:t>1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292934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369027A-D054-4F36-9F72-74355FAD8624}"/>
              </a:ext>
            </a:extLst>
          </p:cNvPr>
          <p:cNvSpPr txBox="1"/>
          <p:nvPr/>
        </p:nvSpPr>
        <p:spPr>
          <a:xfrm>
            <a:off x="2464231" y="2341411"/>
            <a:ext cx="321398" cy="3691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Times New Roman" panose="02020603050405020304" pitchFamily="18" charset="0"/>
              </a:rPr>
              <a:t>8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292934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37370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8" grpId="0"/>
      <p:bldP spid="9" grpId="0"/>
      <p:bldP spid="11" grpId="0"/>
      <p:bldP spid="12" grpId="0"/>
      <p:bldP spid="13" grpId="0"/>
      <p:bldP spid="14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B99F8-FB31-88F9-9519-9C3F329F34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9292" y="3300046"/>
            <a:ext cx="3958492" cy="9906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Move to code</a:t>
            </a:r>
            <a:br>
              <a:rPr lang="en-US" dirty="0"/>
            </a:br>
            <a:r>
              <a:rPr lang="en-US" dirty="0"/>
              <a:t>(</a:t>
            </a:r>
            <a:r>
              <a:rPr lang="en-US" dirty="0" err="1"/>
              <a:t>fit_demo.m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68705428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2496" y="441706"/>
            <a:ext cx="7945582" cy="655573"/>
          </a:xfrm>
        </p:spPr>
        <p:txBody>
          <a:bodyPr>
            <a:normAutofit fontScale="90000"/>
          </a:bodyPr>
          <a:lstStyle/>
          <a:p>
            <a:pPr marR="0" lvl="0" algn="just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3200" b="1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Select</a:t>
            </a:r>
            <a:r>
              <a:rPr lang="en-US" sz="3200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and </a:t>
            </a:r>
            <a:r>
              <a:rPr lang="en-US" sz="3200" b="1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run</a:t>
            </a:r>
            <a:r>
              <a:rPr lang="en-US" sz="3200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parameter </a:t>
            </a:r>
            <a:r>
              <a:rPr lang="en-US" sz="3200" b="1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estimation</a:t>
            </a:r>
            <a:r>
              <a:rPr lang="en-US" sz="3200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b="1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algorithm</a:t>
            </a:r>
            <a:endParaRPr lang="en-US" sz="3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1930" y="1284135"/>
            <a:ext cx="8740140" cy="5573865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Several approaches with varying levels of complexity</a:t>
            </a:r>
          </a:p>
          <a:p>
            <a:pPr lvl="1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For this example, we will use one leading approach called </a:t>
            </a:r>
            <a:r>
              <a:rPr lang="en-US" b="1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Variational Bayes</a:t>
            </a:r>
          </a:p>
          <a:p>
            <a:pPr lvl="1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Works well for complex models with </a:t>
            </a:r>
            <a:r>
              <a:rPr lang="en-US" b="1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larger numbers of parameters</a:t>
            </a:r>
          </a:p>
          <a:p>
            <a:pPr lvl="1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</a:pPr>
            <a:endParaRPr lang="en-US" b="1" dirty="0">
              <a:latin typeface="Cambria" panose="020405030504060302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This uses iterative updating to find parameter values that </a:t>
            </a:r>
            <a:r>
              <a:rPr lang="en-US" b="1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minimize variational free energy</a:t>
            </a:r>
          </a:p>
          <a:p>
            <a:pPr lvl="1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Same thing that active inference models do to accomplish state inference</a:t>
            </a:r>
          </a:p>
          <a:p>
            <a:pPr lvl="1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</a:pPr>
            <a:endParaRPr lang="en-US" dirty="0">
              <a:latin typeface="Cambria" panose="020405030504060302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You start by specifying some initial </a:t>
            </a:r>
            <a:r>
              <a:rPr lang="en-US" b="1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estimation priors </a:t>
            </a:r>
            <a:r>
              <a:rPr lang="en-US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for each parameter</a:t>
            </a:r>
            <a:r>
              <a:rPr lang="en-US" b="1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with a </a:t>
            </a:r>
            <a:r>
              <a:rPr lang="en-US" b="1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mean</a:t>
            </a:r>
            <a:r>
              <a:rPr lang="en-US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and a </a:t>
            </a:r>
            <a:r>
              <a:rPr lang="en-US" b="1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variance</a:t>
            </a:r>
          </a:p>
          <a:p>
            <a:pPr lvl="1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Estimation moves from those priors </a:t>
            </a:r>
            <a:r>
              <a:rPr lang="en-US" b="1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to posteriors over parameters</a:t>
            </a:r>
          </a:p>
          <a:p>
            <a:pPr lvl="1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b="1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Maximizes accuracy </a:t>
            </a:r>
            <a:r>
              <a:rPr lang="en-US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while </a:t>
            </a:r>
            <a:r>
              <a:rPr lang="en-US" b="1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minimizing movement from prior values</a:t>
            </a:r>
          </a:p>
          <a:p>
            <a:pPr lvl="2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Smaller prior variance deters </a:t>
            </a:r>
            <a:r>
              <a:rPr lang="en-US" b="1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overfitting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9773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1930" y="1284135"/>
            <a:ext cx="8740140" cy="5573865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Several approaches with varying levels of complexity</a:t>
            </a:r>
          </a:p>
          <a:p>
            <a:pPr lvl="1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For this example, we will use one leading approach called </a:t>
            </a:r>
            <a:r>
              <a:rPr lang="en-US" b="1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Variational Bayes</a:t>
            </a:r>
          </a:p>
          <a:p>
            <a:pPr lvl="1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Works well for complex models with </a:t>
            </a:r>
            <a:r>
              <a:rPr lang="en-US" b="1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larger numbers of parameters</a:t>
            </a:r>
          </a:p>
          <a:p>
            <a:pPr lvl="1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</a:pPr>
            <a:endParaRPr lang="en-US" b="1" dirty="0">
              <a:latin typeface="Cambria" panose="020405030504060302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This uses iterative updating to find parameter values that </a:t>
            </a:r>
            <a:r>
              <a:rPr lang="en-US" b="1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minimize variational free energy</a:t>
            </a:r>
          </a:p>
          <a:p>
            <a:pPr lvl="1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Same thing that active inference models do to accomplish state estimation!</a:t>
            </a:r>
          </a:p>
          <a:p>
            <a:pPr lvl="1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</a:pPr>
            <a:endParaRPr lang="en-US" dirty="0">
              <a:latin typeface="Cambria" panose="020405030504060302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You start by specifying some initial </a:t>
            </a:r>
            <a:r>
              <a:rPr lang="en-US" b="1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estimation priors </a:t>
            </a:r>
            <a:r>
              <a:rPr lang="en-US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for each parameter</a:t>
            </a:r>
            <a:r>
              <a:rPr lang="en-US" b="1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with a </a:t>
            </a:r>
            <a:r>
              <a:rPr lang="en-US" b="1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mean</a:t>
            </a:r>
            <a:r>
              <a:rPr lang="en-US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and a </a:t>
            </a:r>
            <a:r>
              <a:rPr lang="en-US" b="1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variance</a:t>
            </a:r>
          </a:p>
          <a:p>
            <a:pPr lvl="1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Estimation moves from those priors </a:t>
            </a:r>
            <a:r>
              <a:rPr lang="en-US" b="1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to posteriors over parameters</a:t>
            </a:r>
          </a:p>
          <a:p>
            <a:pPr lvl="1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b="1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Maximizes accuracy </a:t>
            </a:r>
            <a:r>
              <a:rPr lang="en-US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while </a:t>
            </a:r>
            <a:r>
              <a:rPr lang="en-US" b="1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minimizing movement from prior values</a:t>
            </a:r>
          </a:p>
          <a:p>
            <a:pPr lvl="2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Smaller prior variance deters </a:t>
            </a:r>
            <a:r>
              <a:rPr lang="en-US" b="1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overfitting</a:t>
            </a:r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43A5E1F-6DC5-4D29-A6B7-FA25AAE909C7}"/>
              </a:ext>
            </a:extLst>
          </p:cNvPr>
          <p:cNvSpPr/>
          <p:nvPr/>
        </p:nvSpPr>
        <p:spPr>
          <a:xfrm>
            <a:off x="108642" y="941611"/>
            <a:ext cx="8926716" cy="33497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5" name="Picture 2" descr="likelihood times prior">
            <a:extLst>
              <a:ext uri="{FF2B5EF4-FFF2-40B4-BE49-F238E27FC236}">
                <a16:creationId xmlns:a16="http://schemas.microsoft.com/office/drawing/2014/main" id="{FACCB769-EE24-48D3-9795-B71D846DEF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42" t="13959" r="65494" b="11218"/>
          <a:stretch/>
        </p:blipFill>
        <p:spPr bwMode="auto">
          <a:xfrm>
            <a:off x="2721842" y="941611"/>
            <a:ext cx="3712158" cy="2978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4B33BAD-69B9-4CAF-9A33-BB008037F583}"/>
              </a:ext>
            </a:extLst>
          </p:cNvPr>
          <p:cNvSpPr txBox="1"/>
          <p:nvPr/>
        </p:nvSpPr>
        <p:spPr>
          <a:xfrm>
            <a:off x="2933447" y="4138915"/>
            <a:ext cx="31085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Parameter 1 (e.g., learning rate)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E7B6DF-B444-476E-BA28-49CB51F067BF}"/>
              </a:ext>
            </a:extLst>
          </p:cNvPr>
          <p:cNvSpPr txBox="1"/>
          <p:nvPr/>
        </p:nvSpPr>
        <p:spPr>
          <a:xfrm>
            <a:off x="108642" y="2173670"/>
            <a:ext cx="26388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Parameter 2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(e.g., preference precision)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D0ED04B-D03E-49A8-B586-EF212F70DF42}"/>
              </a:ext>
            </a:extLst>
          </p:cNvPr>
          <p:cNvSpPr txBox="1"/>
          <p:nvPr/>
        </p:nvSpPr>
        <p:spPr>
          <a:xfrm>
            <a:off x="5185084" y="2032455"/>
            <a:ext cx="201665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Posterior Value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332D55A-3CD6-4D6F-ACE9-4EE377DB0D7C}"/>
                  </a:ext>
                </a:extLst>
              </p:cNvPr>
              <p:cNvSpPr txBox="1"/>
              <p:nvPr/>
            </p:nvSpPr>
            <p:spPr>
              <a:xfrm>
                <a:off x="4368811" y="572279"/>
                <a:ext cx="17751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92934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𝑝</m:t>
                      </m:r>
                      <m:d>
                        <m:dPr>
                          <m:endChr m:val="|"/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1800" b="0" i="1" u="none" strike="noStrike" kern="1200" cap="none" spc="0" normalizeH="0" baseline="0" noProof="0" dirty="0" err="1" smtClean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𝑑𝑎𝑡𝑎</m:t>
                          </m:r>
                        </m:e>
                      </m:d>
                      <m:r>
                        <a:rPr kumimoji="0" lang="en-US" sz="1800" b="0" i="1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292934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𝑚𝑜𝑑𝑒𝑙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92934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9293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332D55A-3CD6-4D6F-ACE9-4EE377DB0D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8811" y="572279"/>
                <a:ext cx="1775101" cy="369332"/>
              </a:xfrm>
              <a:prstGeom prst="rect">
                <a:avLst/>
              </a:prstGeom>
              <a:blipFill>
                <a:blip r:embed="rId3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AE565A35-A552-4C09-9CE8-6B6FB4A274A7}"/>
              </a:ext>
            </a:extLst>
          </p:cNvPr>
          <p:cNvSpPr txBox="1"/>
          <p:nvPr/>
        </p:nvSpPr>
        <p:spPr>
          <a:xfrm>
            <a:off x="2467196" y="3663140"/>
            <a:ext cx="321398" cy="3691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Times New Roman" panose="02020603050405020304" pitchFamily="18" charset="0"/>
              </a:rPr>
              <a:t>0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292934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D0A5AE1-8DF7-4847-92D0-F0EBAC133BB6}"/>
              </a:ext>
            </a:extLst>
          </p:cNvPr>
          <p:cNvSpPr txBox="1"/>
          <p:nvPr/>
        </p:nvSpPr>
        <p:spPr>
          <a:xfrm>
            <a:off x="2613296" y="3896305"/>
            <a:ext cx="321398" cy="3691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Times New Roman" panose="02020603050405020304" pitchFamily="18" charset="0"/>
              </a:rPr>
              <a:t>0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292934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A25CA69-F5B0-4581-909B-0E01B79D6A7C}"/>
              </a:ext>
            </a:extLst>
          </p:cNvPr>
          <p:cNvSpPr txBox="1"/>
          <p:nvPr/>
        </p:nvSpPr>
        <p:spPr>
          <a:xfrm>
            <a:off x="6116352" y="3898007"/>
            <a:ext cx="321398" cy="3691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Times New Roman" panose="02020603050405020304" pitchFamily="18" charset="0"/>
              </a:rPr>
              <a:t>1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292934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B9B1E7-BEA1-498B-854D-9F943782E253}"/>
              </a:ext>
            </a:extLst>
          </p:cNvPr>
          <p:cNvSpPr txBox="1"/>
          <p:nvPr/>
        </p:nvSpPr>
        <p:spPr>
          <a:xfrm>
            <a:off x="2433820" y="829249"/>
            <a:ext cx="321398" cy="3691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Times New Roman" panose="02020603050405020304" pitchFamily="18" charset="0"/>
              </a:rPr>
              <a:t>8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292934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E090D48-8ADE-41B4-803D-255AFFEE5A80}"/>
              </a:ext>
            </a:extLst>
          </p:cNvPr>
          <p:cNvSpPr txBox="1"/>
          <p:nvPr/>
        </p:nvSpPr>
        <p:spPr>
          <a:xfrm>
            <a:off x="2391816" y="1243940"/>
            <a:ext cx="1471304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Prior value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88E807A-EB98-4E87-8A57-8CED9CDED4BA}"/>
              </a:ext>
            </a:extLst>
          </p:cNvPr>
          <p:cNvCxnSpPr>
            <a:cxnSpLocks/>
          </p:cNvCxnSpPr>
          <p:nvPr/>
        </p:nvCxnSpPr>
        <p:spPr>
          <a:xfrm>
            <a:off x="4048355" y="1445242"/>
            <a:ext cx="320456" cy="25680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64C87EF-F613-4575-A113-ECB1058AFB01}"/>
              </a:ext>
            </a:extLst>
          </p:cNvPr>
          <p:cNvCxnSpPr>
            <a:cxnSpLocks/>
          </p:cNvCxnSpPr>
          <p:nvPr/>
        </p:nvCxnSpPr>
        <p:spPr>
          <a:xfrm>
            <a:off x="4364798" y="1749330"/>
            <a:ext cx="406378" cy="11382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41FA80D-94DB-4416-BAC0-E8E4FDB5C9AB}"/>
              </a:ext>
            </a:extLst>
          </p:cNvPr>
          <p:cNvCxnSpPr>
            <a:cxnSpLocks/>
          </p:cNvCxnSpPr>
          <p:nvPr/>
        </p:nvCxnSpPr>
        <p:spPr>
          <a:xfrm>
            <a:off x="4808799" y="1885579"/>
            <a:ext cx="179231" cy="33933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B4A473D3-2133-46EB-9A07-1915EBEE686B}"/>
              </a:ext>
            </a:extLst>
          </p:cNvPr>
          <p:cNvSpPr/>
          <p:nvPr/>
        </p:nvSpPr>
        <p:spPr>
          <a:xfrm>
            <a:off x="3890185" y="1382405"/>
            <a:ext cx="120921" cy="9240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ECC03897-95C7-48A4-B1A0-8F4DC6E4C12C}"/>
              </a:ext>
            </a:extLst>
          </p:cNvPr>
          <p:cNvSpPr/>
          <p:nvPr/>
        </p:nvSpPr>
        <p:spPr>
          <a:xfrm>
            <a:off x="4994862" y="2299887"/>
            <a:ext cx="120921" cy="9240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30215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31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1930" y="1284135"/>
            <a:ext cx="8740140" cy="5573865"/>
          </a:xfrm>
        </p:spPr>
        <p:txBody>
          <a:bodyPr>
            <a:normAutofit/>
          </a:bodyPr>
          <a:lstStyle/>
          <a:p>
            <a:pPr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Several approaches with varying levels of complexity</a:t>
            </a:r>
          </a:p>
          <a:p>
            <a:pPr lvl="1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For this example, we will use one leading approach called </a:t>
            </a:r>
            <a:r>
              <a:rPr lang="en-US" b="1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Variational Bayes</a:t>
            </a:r>
          </a:p>
          <a:p>
            <a:pPr lvl="1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Works well for complex models with </a:t>
            </a:r>
            <a:r>
              <a:rPr lang="en-US" b="1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larger numbers of parameters</a:t>
            </a:r>
          </a:p>
          <a:p>
            <a:pPr lvl="1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</a:pPr>
            <a:endParaRPr lang="en-US" b="1" dirty="0">
              <a:latin typeface="Cambria" panose="020405030504060302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This uses iterative updating to find parameter values that</a:t>
            </a:r>
          </a:p>
          <a:p>
            <a:pPr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</a:pPr>
            <a:endParaRPr lang="en-US" dirty="0">
              <a:latin typeface="Cambria" panose="020405030504060302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</a:pPr>
            <a:endParaRPr lang="en-US" dirty="0">
              <a:latin typeface="Cambria" panose="020405030504060302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You might try </a:t>
            </a:r>
            <a:r>
              <a:rPr lang="en-US" b="1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multiple starting priors </a:t>
            </a:r>
            <a:r>
              <a:rPr lang="en-US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to make sure they give you </a:t>
            </a:r>
            <a:r>
              <a:rPr lang="en-US" b="1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similar (correlated) posterior estimates</a:t>
            </a:r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43A5E1F-6DC5-4D29-A6B7-FA25AAE909C7}"/>
              </a:ext>
            </a:extLst>
          </p:cNvPr>
          <p:cNvSpPr/>
          <p:nvPr/>
        </p:nvSpPr>
        <p:spPr>
          <a:xfrm>
            <a:off x="108642" y="941611"/>
            <a:ext cx="8926716" cy="33497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5" name="Picture 2" descr="likelihood times prior">
            <a:extLst>
              <a:ext uri="{FF2B5EF4-FFF2-40B4-BE49-F238E27FC236}">
                <a16:creationId xmlns:a16="http://schemas.microsoft.com/office/drawing/2014/main" id="{FACCB769-EE24-48D3-9795-B71D846DEF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42" t="13959" r="65494" b="11218"/>
          <a:stretch/>
        </p:blipFill>
        <p:spPr bwMode="auto">
          <a:xfrm>
            <a:off x="2721842" y="941611"/>
            <a:ext cx="3712158" cy="2978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4B33BAD-69B9-4CAF-9A33-BB008037F583}"/>
              </a:ext>
            </a:extLst>
          </p:cNvPr>
          <p:cNvSpPr txBox="1"/>
          <p:nvPr/>
        </p:nvSpPr>
        <p:spPr>
          <a:xfrm>
            <a:off x="2933447" y="4138915"/>
            <a:ext cx="31085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Parameter 1 (e.g., learning rate)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E7B6DF-B444-476E-BA28-49CB51F067BF}"/>
              </a:ext>
            </a:extLst>
          </p:cNvPr>
          <p:cNvSpPr txBox="1"/>
          <p:nvPr/>
        </p:nvSpPr>
        <p:spPr>
          <a:xfrm>
            <a:off x="108642" y="2173670"/>
            <a:ext cx="26388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Parameter 2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(e.g., preference precision)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D0ED04B-D03E-49A8-B586-EF212F70DF42}"/>
              </a:ext>
            </a:extLst>
          </p:cNvPr>
          <p:cNvSpPr txBox="1"/>
          <p:nvPr/>
        </p:nvSpPr>
        <p:spPr>
          <a:xfrm>
            <a:off x="5256361" y="2327591"/>
            <a:ext cx="201665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Posterior Value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332D55A-3CD6-4D6F-ACE9-4EE377DB0D7C}"/>
                  </a:ext>
                </a:extLst>
              </p:cNvPr>
              <p:cNvSpPr txBox="1"/>
              <p:nvPr/>
            </p:nvSpPr>
            <p:spPr>
              <a:xfrm>
                <a:off x="4368811" y="572279"/>
                <a:ext cx="17751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92934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𝑝</m:t>
                      </m:r>
                      <m:d>
                        <m:dPr>
                          <m:endChr m:val="|"/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1800" b="0" i="1" u="none" strike="noStrike" kern="1200" cap="none" spc="0" normalizeH="0" baseline="0" noProof="0" dirty="0" err="1" smtClean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𝑑𝑎𝑡𝑎</m:t>
                          </m:r>
                        </m:e>
                      </m:d>
                      <m:r>
                        <a:rPr kumimoji="0" lang="en-US" sz="1800" b="0" i="1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292934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𝑚𝑜𝑑𝑒𝑙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92934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9293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332D55A-3CD6-4D6F-ACE9-4EE377DB0D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8811" y="572279"/>
                <a:ext cx="1775101" cy="369332"/>
              </a:xfrm>
              <a:prstGeom prst="rect">
                <a:avLst/>
              </a:prstGeom>
              <a:blipFill>
                <a:blip r:embed="rId3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AE565A35-A552-4C09-9CE8-6B6FB4A274A7}"/>
              </a:ext>
            </a:extLst>
          </p:cNvPr>
          <p:cNvSpPr txBox="1"/>
          <p:nvPr/>
        </p:nvSpPr>
        <p:spPr>
          <a:xfrm>
            <a:off x="2467196" y="3663140"/>
            <a:ext cx="321398" cy="3691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Times New Roman" panose="02020603050405020304" pitchFamily="18" charset="0"/>
              </a:rPr>
              <a:t>0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292934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D0A5AE1-8DF7-4847-92D0-F0EBAC133BB6}"/>
              </a:ext>
            </a:extLst>
          </p:cNvPr>
          <p:cNvSpPr txBox="1"/>
          <p:nvPr/>
        </p:nvSpPr>
        <p:spPr>
          <a:xfrm>
            <a:off x="2613296" y="3896305"/>
            <a:ext cx="321398" cy="3691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Times New Roman" panose="02020603050405020304" pitchFamily="18" charset="0"/>
              </a:rPr>
              <a:t>0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292934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A25CA69-F5B0-4581-909B-0E01B79D6A7C}"/>
              </a:ext>
            </a:extLst>
          </p:cNvPr>
          <p:cNvSpPr txBox="1"/>
          <p:nvPr/>
        </p:nvSpPr>
        <p:spPr>
          <a:xfrm>
            <a:off x="6116352" y="3898007"/>
            <a:ext cx="321398" cy="3691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Times New Roman" panose="02020603050405020304" pitchFamily="18" charset="0"/>
              </a:rPr>
              <a:t>1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292934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B9B1E7-BEA1-498B-854D-9F943782E253}"/>
              </a:ext>
            </a:extLst>
          </p:cNvPr>
          <p:cNvSpPr txBox="1"/>
          <p:nvPr/>
        </p:nvSpPr>
        <p:spPr>
          <a:xfrm>
            <a:off x="2433820" y="829249"/>
            <a:ext cx="321398" cy="3691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Times New Roman" panose="02020603050405020304" pitchFamily="18" charset="0"/>
              </a:rPr>
              <a:t>8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292934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E090D48-8ADE-41B4-803D-255AFFEE5A80}"/>
              </a:ext>
            </a:extLst>
          </p:cNvPr>
          <p:cNvSpPr txBox="1"/>
          <p:nvPr/>
        </p:nvSpPr>
        <p:spPr>
          <a:xfrm>
            <a:off x="2897140" y="3340897"/>
            <a:ext cx="1471304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Prior value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88E807A-EB98-4E87-8A57-8CED9CDED4BA}"/>
              </a:ext>
            </a:extLst>
          </p:cNvPr>
          <p:cNvCxnSpPr>
            <a:cxnSpLocks/>
          </p:cNvCxnSpPr>
          <p:nvPr/>
        </p:nvCxnSpPr>
        <p:spPr>
          <a:xfrm flipV="1">
            <a:off x="4518495" y="3364445"/>
            <a:ext cx="345937" cy="14377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64C87EF-F613-4575-A113-ECB1058AFB01}"/>
              </a:ext>
            </a:extLst>
          </p:cNvPr>
          <p:cNvCxnSpPr>
            <a:cxnSpLocks/>
          </p:cNvCxnSpPr>
          <p:nvPr/>
        </p:nvCxnSpPr>
        <p:spPr>
          <a:xfrm flipH="1" flipV="1">
            <a:off x="4864432" y="2976060"/>
            <a:ext cx="48162" cy="41038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41FA80D-94DB-4416-BAC0-E8E4FDB5C9AB}"/>
              </a:ext>
            </a:extLst>
          </p:cNvPr>
          <p:cNvCxnSpPr>
            <a:cxnSpLocks/>
          </p:cNvCxnSpPr>
          <p:nvPr/>
        </p:nvCxnSpPr>
        <p:spPr>
          <a:xfrm flipV="1">
            <a:off x="4864432" y="2628831"/>
            <a:ext cx="190890" cy="23486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B4A473D3-2133-46EB-9A07-1915EBEE686B}"/>
              </a:ext>
            </a:extLst>
          </p:cNvPr>
          <p:cNvSpPr/>
          <p:nvPr/>
        </p:nvSpPr>
        <p:spPr>
          <a:xfrm>
            <a:off x="4402090" y="3525563"/>
            <a:ext cx="74900" cy="53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ECC03897-95C7-48A4-B1A0-8F4DC6E4C12C}"/>
              </a:ext>
            </a:extLst>
          </p:cNvPr>
          <p:cNvSpPr/>
          <p:nvPr/>
        </p:nvSpPr>
        <p:spPr>
          <a:xfrm>
            <a:off x="5050207" y="2466057"/>
            <a:ext cx="120921" cy="9240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18248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31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26CA731-7280-4378-9505-5F474CA87E7E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857" y="1113183"/>
            <a:ext cx="8555256" cy="566133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9F10413-792D-4C0B-BEDB-7037468B78EA}"/>
              </a:ext>
            </a:extLst>
          </p:cNvPr>
          <p:cNvSpPr/>
          <p:nvPr/>
        </p:nvSpPr>
        <p:spPr>
          <a:xfrm>
            <a:off x="5160398" y="1526651"/>
            <a:ext cx="3275936" cy="21150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F4054C7-A3B0-47AB-8A86-DD26492F3C49}"/>
              </a:ext>
            </a:extLst>
          </p:cNvPr>
          <p:cNvSpPr/>
          <p:nvPr/>
        </p:nvSpPr>
        <p:spPr>
          <a:xfrm>
            <a:off x="691764" y="3641697"/>
            <a:ext cx="1987826" cy="27511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0FC5DBC-0686-4FD6-9998-5F457CE7EA70}"/>
              </a:ext>
            </a:extLst>
          </p:cNvPr>
          <p:cNvSpPr/>
          <p:nvPr/>
        </p:nvSpPr>
        <p:spPr>
          <a:xfrm>
            <a:off x="2679589" y="3661575"/>
            <a:ext cx="3093059" cy="27312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D77E9C2-3E37-4B99-8658-A4417A139C36}"/>
              </a:ext>
            </a:extLst>
          </p:cNvPr>
          <p:cNvSpPr/>
          <p:nvPr/>
        </p:nvSpPr>
        <p:spPr>
          <a:xfrm>
            <a:off x="5479773" y="3689404"/>
            <a:ext cx="3093059" cy="27312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963A671-B0BA-4797-94FF-A4521BFCAB63}"/>
              </a:ext>
            </a:extLst>
          </p:cNvPr>
          <p:cNvSpPr/>
          <p:nvPr/>
        </p:nvSpPr>
        <p:spPr>
          <a:xfrm>
            <a:off x="797867" y="1548804"/>
            <a:ext cx="4587904" cy="21150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4459889B-105B-49A8-AB32-A10ECDD53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496" y="441706"/>
            <a:ext cx="7945582" cy="655573"/>
          </a:xfrm>
        </p:spPr>
        <p:txBody>
          <a:bodyPr>
            <a:normAutofit fontScale="90000"/>
          </a:bodyPr>
          <a:lstStyle/>
          <a:p>
            <a:pPr marR="0" lvl="0" algn="just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3200" b="1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Select</a:t>
            </a:r>
            <a:r>
              <a:rPr lang="en-US" sz="3200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and </a:t>
            </a:r>
            <a:r>
              <a:rPr lang="en-US" sz="3200" b="1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run</a:t>
            </a:r>
            <a:r>
              <a:rPr lang="en-US" sz="3200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parameter </a:t>
            </a:r>
            <a:r>
              <a:rPr lang="en-US" sz="3200" b="1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estimation</a:t>
            </a:r>
            <a:r>
              <a:rPr lang="en-US" sz="3200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b="1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algorithm</a:t>
            </a:r>
            <a:endParaRPr lang="en-US" sz="3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40CF703-8701-4F67-A8C9-4DB28B8E5DE3}"/>
              </a:ext>
            </a:extLst>
          </p:cNvPr>
          <p:cNvSpPr txBox="1"/>
          <p:nvPr/>
        </p:nvSpPr>
        <p:spPr>
          <a:xfrm>
            <a:off x="4627485" y="3669526"/>
            <a:ext cx="32123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Check to make sure convergence is smooth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D9784B7-2DDE-4790-BFD7-791CA6030685}"/>
              </a:ext>
            </a:extLst>
          </p:cNvPr>
          <p:cNvCxnSpPr>
            <a:cxnSpLocks/>
          </p:cNvCxnSpPr>
          <p:nvPr/>
        </p:nvCxnSpPr>
        <p:spPr>
          <a:xfrm flipH="1" flipV="1">
            <a:off x="3488145" y="3429000"/>
            <a:ext cx="1083856" cy="514849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6576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6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B99F8-FB31-88F9-9519-9C3F329F34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1368" y="3300046"/>
            <a:ext cx="4354341" cy="9906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Move to code</a:t>
            </a:r>
            <a:br>
              <a:rPr lang="en-US" dirty="0"/>
            </a:br>
            <a:r>
              <a:rPr lang="en-US" dirty="0"/>
              <a:t>(</a:t>
            </a:r>
            <a:r>
              <a:rPr lang="en-US" dirty="0" err="1"/>
              <a:t>TAB_demo_main.m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49035890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2496" y="441706"/>
            <a:ext cx="7945582" cy="655573"/>
          </a:xfrm>
        </p:spPr>
        <p:txBody>
          <a:bodyPr>
            <a:normAutofit/>
          </a:bodyPr>
          <a:lstStyle/>
          <a:p>
            <a:pPr marR="0" lvl="0" algn="just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3200" b="1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Bayesian Model Comparison</a:t>
            </a:r>
            <a:endParaRPr lang="en-US" sz="3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1930" y="1284135"/>
            <a:ext cx="8740140" cy="2818737"/>
          </a:xfrm>
        </p:spPr>
        <p:txBody>
          <a:bodyPr>
            <a:normAutofit fontScale="92500"/>
          </a:bodyPr>
          <a:lstStyle/>
          <a:p>
            <a:pPr algn="just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Create several different task models</a:t>
            </a:r>
          </a:p>
          <a:p>
            <a:pPr lvl="1" algn="just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dirty="0">
                <a:latin typeface="Cambria" panose="02040503050406030204" pitchFamily="18" charset="0"/>
                <a:cs typeface="Times New Roman" panose="02020603050405020304" pitchFamily="18" charset="0"/>
              </a:rPr>
              <a:t>Can be same model structure but </a:t>
            </a:r>
            <a:r>
              <a:rPr lang="en-US" b="1" dirty="0">
                <a:latin typeface="Cambria" panose="02040503050406030204" pitchFamily="18" charset="0"/>
                <a:cs typeface="Times New Roman" panose="02020603050405020304" pitchFamily="18" charset="0"/>
              </a:rPr>
              <a:t>including/removing different parameters</a:t>
            </a:r>
          </a:p>
          <a:p>
            <a:pPr algn="just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b="1" dirty="0">
                <a:latin typeface="Cambria" panose="02040503050406030204" pitchFamily="18" charset="0"/>
                <a:cs typeface="Times New Roman" panose="02020603050405020304" pitchFamily="18" charset="0"/>
              </a:rPr>
              <a:t>Compare</a:t>
            </a:r>
            <a:r>
              <a:rPr lang="en-US" dirty="0">
                <a:latin typeface="Cambria" panose="02040503050406030204" pitchFamily="18" charset="0"/>
                <a:cs typeface="Times New Roman" panose="02020603050405020304" pitchFamily="18" charset="0"/>
              </a:rPr>
              <a:t> the </a:t>
            </a:r>
            <a:r>
              <a:rPr lang="en-US" b="1" dirty="0">
                <a:latin typeface="Cambria" panose="02040503050406030204" pitchFamily="18" charset="0"/>
                <a:cs typeface="Times New Roman" panose="02020603050405020304" pitchFamily="18" charset="0"/>
              </a:rPr>
              <a:t>free energies </a:t>
            </a:r>
            <a:r>
              <a:rPr lang="en-US" dirty="0">
                <a:latin typeface="Cambria" panose="02040503050406030204" pitchFamily="18" charset="0"/>
                <a:cs typeface="Times New Roman" panose="02020603050405020304" pitchFamily="18" charset="0"/>
              </a:rPr>
              <a:t>of </a:t>
            </a:r>
            <a:r>
              <a:rPr lang="en-US" b="1" dirty="0">
                <a:latin typeface="Cambria" panose="02040503050406030204" pitchFamily="18" charset="0"/>
                <a:cs typeface="Times New Roman" panose="02020603050405020304" pitchFamily="18" charset="0"/>
              </a:rPr>
              <a:t>each fitted model </a:t>
            </a:r>
            <a:r>
              <a:rPr lang="en-US" dirty="0">
                <a:latin typeface="Cambria" panose="02040503050406030204" pitchFamily="18" charset="0"/>
                <a:cs typeface="Times New Roman" panose="02020603050405020304" pitchFamily="18" charset="0"/>
              </a:rPr>
              <a:t>for each participant</a:t>
            </a:r>
          </a:p>
          <a:p>
            <a:pPr lvl="1" algn="just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dirty="0">
                <a:latin typeface="Cambria" panose="02040503050406030204" pitchFamily="18" charset="0"/>
                <a:cs typeface="Times New Roman" panose="02020603050405020304" pitchFamily="18" charset="0"/>
              </a:rPr>
              <a:t>Model with the </a:t>
            </a:r>
            <a:r>
              <a:rPr lang="en-US" b="1" dirty="0">
                <a:latin typeface="Cambria" panose="02040503050406030204" pitchFamily="18" charset="0"/>
                <a:cs typeface="Times New Roman" panose="02020603050405020304" pitchFamily="18" charset="0"/>
              </a:rPr>
              <a:t>lowest free energy across participants </a:t>
            </a:r>
            <a:r>
              <a:rPr lang="en-US" dirty="0">
                <a:latin typeface="Cambria" panose="02040503050406030204" pitchFamily="18" charset="0"/>
                <a:cs typeface="Times New Roman" panose="02020603050405020304" pitchFamily="18" charset="0"/>
              </a:rPr>
              <a:t>is the one that </a:t>
            </a:r>
            <a:r>
              <a:rPr lang="en-US" b="1" dirty="0">
                <a:latin typeface="Cambria" panose="02040503050406030204" pitchFamily="18" charset="0"/>
                <a:cs typeface="Times New Roman" panose="02020603050405020304" pitchFamily="18" charset="0"/>
              </a:rPr>
              <a:t>best explains the data</a:t>
            </a:r>
            <a:endParaRPr lang="en-US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B6E1A2-6DB9-4B50-B07A-1C96598CD9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196" y="3844179"/>
            <a:ext cx="8881607" cy="291045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7BA0DC7-B649-4777-8C76-53CFC0EA2EA7}"/>
              </a:ext>
            </a:extLst>
          </p:cNvPr>
          <p:cNvSpPr/>
          <p:nvPr/>
        </p:nvSpPr>
        <p:spPr>
          <a:xfrm>
            <a:off x="286247" y="5796502"/>
            <a:ext cx="7267492" cy="1828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77808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2496" y="441706"/>
            <a:ext cx="7945582" cy="655573"/>
          </a:xfrm>
        </p:spPr>
        <p:txBody>
          <a:bodyPr>
            <a:normAutofit/>
          </a:bodyPr>
          <a:lstStyle/>
          <a:p>
            <a:pPr marR="0" lvl="0" algn="just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3200" b="1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Bayesian Model Comparison</a:t>
            </a:r>
            <a:endParaRPr lang="en-US" sz="3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1930" y="1284135"/>
            <a:ext cx="8740140" cy="2818737"/>
          </a:xfrm>
        </p:spPr>
        <p:txBody>
          <a:bodyPr>
            <a:normAutofit fontScale="92500"/>
          </a:bodyPr>
          <a:lstStyle/>
          <a:p>
            <a:pPr algn="just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Create several different task models</a:t>
            </a:r>
          </a:p>
          <a:p>
            <a:pPr lvl="1" algn="just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dirty="0">
                <a:latin typeface="Cambria" panose="02040503050406030204" pitchFamily="18" charset="0"/>
                <a:cs typeface="Times New Roman" panose="02020603050405020304" pitchFamily="18" charset="0"/>
              </a:rPr>
              <a:t>Can be same model structure but </a:t>
            </a:r>
            <a:r>
              <a:rPr lang="en-US" b="1" dirty="0">
                <a:latin typeface="Cambria" panose="02040503050406030204" pitchFamily="18" charset="0"/>
                <a:cs typeface="Times New Roman" panose="02020603050405020304" pitchFamily="18" charset="0"/>
              </a:rPr>
              <a:t>including/removing different parameters</a:t>
            </a:r>
          </a:p>
          <a:p>
            <a:pPr algn="just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b="1" dirty="0">
                <a:latin typeface="Cambria" panose="02040503050406030204" pitchFamily="18" charset="0"/>
                <a:cs typeface="Times New Roman" panose="02020603050405020304" pitchFamily="18" charset="0"/>
              </a:rPr>
              <a:t>Compare</a:t>
            </a:r>
            <a:r>
              <a:rPr lang="en-US" dirty="0">
                <a:latin typeface="Cambria" panose="02040503050406030204" pitchFamily="18" charset="0"/>
                <a:cs typeface="Times New Roman" panose="02020603050405020304" pitchFamily="18" charset="0"/>
              </a:rPr>
              <a:t> the </a:t>
            </a:r>
            <a:r>
              <a:rPr lang="en-US" b="1" dirty="0">
                <a:latin typeface="Cambria" panose="02040503050406030204" pitchFamily="18" charset="0"/>
                <a:cs typeface="Times New Roman" panose="02020603050405020304" pitchFamily="18" charset="0"/>
              </a:rPr>
              <a:t>free energies </a:t>
            </a:r>
            <a:r>
              <a:rPr lang="en-US" dirty="0">
                <a:latin typeface="Cambria" panose="02040503050406030204" pitchFamily="18" charset="0"/>
                <a:cs typeface="Times New Roman" panose="02020603050405020304" pitchFamily="18" charset="0"/>
              </a:rPr>
              <a:t>of </a:t>
            </a:r>
            <a:r>
              <a:rPr lang="en-US" b="1" dirty="0">
                <a:latin typeface="Cambria" panose="02040503050406030204" pitchFamily="18" charset="0"/>
                <a:cs typeface="Times New Roman" panose="02020603050405020304" pitchFamily="18" charset="0"/>
              </a:rPr>
              <a:t>each fitted model </a:t>
            </a:r>
            <a:r>
              <a:rPr lang="en-US" dirty="0">
                <a:latin typeface="Cambria" panose="02040503050406030204" pitchFamily="18" charset="0"/>
                <a:cs typeface="Times New Roman" panose="02020603050405020304" pitchFamily="18" charset="0"/>
              </a:rPr>
              <a:t>for each participant</a:t>
            </a:r>
          </a:p>
          <a:p>
            <a:pPr lvl="1" algn="just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dirty="0">
                <a:latin typeface="Cambria" panose="02040503050406030204" pitchFamily="18" charset="0"/>
                <a:cs typeface="Times New Roman" panose="02020603050405020304" pitchFamily="18" charset="0"/>
              </a:rPr>
              <a:t>Model with the </a:t>
            </a:r>
            <a:r>
              <a:rPr lang="en-US" b="1" dirty="0">
                <a:latin typeface="Cambria" panose="02040503050406030204" pitchFamily="18" charset="0"/>
                <a:cs typeface="Times New Roman" panose="02020603050405020304" pitchFamily="18" charset="0"/>
              </a:rPr>
              <a:t>lowest free energy across participants </a:t>
            </a:r>
            <a:r>
              <a:rPr lang="en-US" dirty="0">
                <a:latin typeface="Cambria" panose="02040503050406030204" pitchFamily="18" charset="0"/>
                <a:cs typeface="Times New Roman" panose="02020603050405020304" pitchFamily="18" charset="0"/>
              </a:rPr>
              <a:t>is the one that </a:t>
            </a:r>
            <a:r>
              <a:rPr lang="en-US" b="1" dirty="0">
                <a:latin typeface="Cambria" panose="02040503050406030204" pitchFamily="18" charset="0"/>
                <a:cs typeface="Times New Roman" panose="02020603050405020304" pitchFamily="18" charset="0"/>
              </a:rPr>
              <a:t>best explains the data</a:t>
            </a:r>
            <a:endParaRPr lang="en-US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707327-FBF3-7753-255E-6E1D6B1F6E1D}"/>
              </a:ext>
            </a:extLst>
          </p:cNvPr>
          <p:cNvSpPr txBox="1"/>
          <p:nvPr/>
        </p:nvSpPr>
        <p:spPr>
          <a:xfrm>
            <a:off x="2057400" y="4102872"/>
            <a:ext cx="50292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4000" b="0" i="0" u="none" strike="noStrike" kern="1200" cap="none" spc="-100" normalizeH="0" baseline="0" noProof="0" dirty="0" err="1">
                <a:ln>
                  <a:noFill/>
                </a:ln>
                <a:effectLst/>
                <a:uLnTx/>
                <a:uFillTx/>
                <a:latin typeface="Arial"/>
                <a:ea typeface="+mj-ea"/>
                <a:cs typeface="+mj-cs"/>
              </a:rPr>
              <a:t>spm_BMS.m</a:t>
            </a:r>
            <a:r>
              <a:rPr kumimoji="0" lang="en-US" sz="4000" b="0" i="0" u="none" strike="noStrike" kern="1200" cap="none" spc="-10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j-ea"/>
                <a:cs typeface="+mj-cs"/>
              </a:rPr>
              <a:t> function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BACD639-07D2-7603-6DDA-C71EF4C585D0}"/>
              </a:ext>
            </a:extLst>
          </p:cNvPr>
          <p:cNvSpPr txBox="1"/>
          <p:nvPr/>
        </p:nvSpPr>
        <p:spPr>
          <a:xfrm>
            <a:off x="1176215" y="5243735"/>
            <a:ext cx="627966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sz="4000" b="0" i="0" u="none" strike="noStrike" kern="1200" cap="none" spc="-100" normalizeH="0" baseline="0" noProof="0" dirty="0">
                <a:ln>
                  <a:noFill/>
                </a:ln>
                <a:solidFill>
                  <a:srgbClr val="D2533C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Move to code</a:t>
            </a:r>
            <a:br>
              <a:rPr kumimoji="0" lang="en-US" sz="4000" b="0" i="0" u="none" strike="noStrike" kern="1200" cap="none" spc="-100" normalizeH="0" baseline="0" noProof="0" dirty="0">
                <a:ln>
                  <a:noFill/>
                </a:ln>
                <a:solidFill>
                  <a:srgbClr val="D2533C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</a:br>
            <a:r>
              <a:rPr kumimoji="0" lang="en-US" sz="4000" b="0" i="0" u="none" strike="noStrike" kern="1200" cap="none" spc="-100" normalizeH="0" baseline="0" noProof="0" dirty="0">
                <a:ln>
                  <a:noFill/>
                </a:ln>
                <a:solidFill>
                  <a:srgbClr val="D2533C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(</a:t>
            </a:r>
            <a:r>
              <a:rPr kumimoji="0" lang="en-US" sz="4000" b="0" i="0" u="none" strike="noStrike" kern="1200" cap="none" spc="-100" normalizeH="0" baseline="0" noProof="0" dirty="0" err="1">
                <a:ln>
                  <a:noFill/>
                </a:ln>
                <a:solidFill>
                  <a:srgbClr val="D2533C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TAB_demo_main.m</a:t>
            </a:r>
            <a:r>
              <a:rPr kumimoji="0" lang="en-US" sz="4000" b="0" i="0" u="none" strike="noStrike" kern="1200" cap="none" spc="-100" normalizeH="0" baseline="0" noProof="0" dirty="0">
                <a:ln>
                  <a:noFill/>
                </a:ln>
                <a:solidFill>
                  <a:srgbClr val="D2533C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92758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6083CAD-2E96-4ED5-81C6-5FBC185611C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35756" y="1524001"/>
                <a:ext cx="8229600" cy="1764483"/>
              </a:xfrm>
            </p:spPr>
            <p:txBody>
              <a:bodyPr>
                <a:normAutofit fontScale="70000" lnSpcReduction="20000"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𝑜</m:t>
                    </m:r>
                  </m:oMath>
                </a14:m>
                <a:r>
                  <a:rPr lang="en-US" dirty="0"/>
                  <a:t> = observations (also called outcomes)</a:t>
                </a:r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 = </a:t>
                </a:r>
                <a:r>
                  <a:rPr lang="en-US" b="1" dirty="0"/>
                  <a:t>hidden</a:t>
                </a:r>
                <a:r>
                  <a:rPr lang="en-US" dirty="0"/>
                  <a:t> states </a:t>
                </a:r>
              </a:p>
              <a:p>
                <a:pPr lvl="1"/>
                <a:r>
                  <a:rPr lang="en-US" dirty="0"/>
                  <a:t>hidden because they </a:t>
                </a:r>
                <a:r>
                  <a:rPr lang="en-US" b="1" dirty="0"/>
                  <a:t>must be inferred </a:t>
                </a:r>
                <a:r>
                  <a:rPr lang="en-US" dirty="0"/>
                  <a:t>from observations</a:t>
                </a:r>
              </a:p>
              <a:p>
                <a:pPr lvl="1"/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 = policies (possible </a:t>
                </a:r>
                <a:r>
                  <a:rPr lang="en-US" b="1" dirty="0"/>
                  <a:t>sequences of actions</a:t>
                </a:r>
                <a:r>
                  <a:rPr lang="en-US" dirty="0"/>
                  <a:t>)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dirty="0" smtClean="0">
                        <a:latin typeface="Cambria Math" panose="02040503050406030204" pitchFamily="18" charset="0"/>
                      </a:rPr>
                      <m:t>u</m:t>
                    </m:r>
                  </m:oMath>
                </a14:m>
                <a:r>
                  <a:rPr lang="en-US" dirty="0"/>
                  <a:t> = actions</a:t>
                </a:r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6083CAD-2E96-4ED5-81C6-5FBC185611C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5756" y="1524001"/>
                <a:ext cx="8229600" cy="1764483"/>
              </a:xfrm>
              <a:blipFill>
                <a:blip r:embed="rId2"/>
                <a:stretch>
                  <a:fillRect l="-148" t="-3806" b="-10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itle 1">
            <a:extLst>
              <a:ext uri="{FF2B5EF4-FFF2-40B4-BE49-F238E27FC236}">
                <a16:creationId xmlns:a16="http://schemas.microsoft.com/office/drawing/2014/main" id="{1ECD6294-B0C8-476F-A68B-DE7178D75E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79732"/>
            <a:ext cx="8229600" cy="990600"/>
          </a:xfrm>
        </p:spPr>
        <p:txBody>
          <a:bodyPr/>
          <a:lstStyle/>
          <a:p>
            <a:r>
              <a:rPr lang="en-US" dirty="0"/>
              <a:t>Terms and notation</a:t>
            </a:r>
          </a:p>
        </p:txBody>
      </p:sp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22F28AD5-F94A-40C6-96FE-977829C4AA1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634" t="-4339" b="-1217"/>
          <a:stretch/>
        </p:blipFill>
        <p:spPr>
          <a:xfrm>
            <a:off x="5630687" y="1626774"/>
            <a:ext cx="3177557" cy="412511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1769BC-9BD3-43F7-BE52-81A1889A4D18}"/>
                  </a:ext>
                </a:extLst>
              </p:cNvPr>
              <p:cNvSpPr txBox="1"/>
              <p:nvPr/>
            </p:nvSpPr>
            <p:spPr>
              <a:xfrm>
                <a:off x="5153912" y="784119"/>
                <a:ext cx="217031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𝜋</m:t>
                        </m:r>
                      </m:e>
                      <m:sup>
                        <m: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1</m:t>
                        </m:r>
                      </m:sup>
                    </m:sSup>
                  </m:oMath>
                </a14:m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(10 actions)</a:t>
                </a:r>
                <a:endPara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1769BC-9BD3-43F7-BE52-81A1889A4D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3912" y="784119"/>
                <a:ext cx="2170314" cy="523220"/>
              </a:xfrm>
              <a:prstGeom prst="rect">
                <a:avLst/>
              </a:prstGeom>
              <a:blipFill>
                <a:blip r:embed="rId4"/>
                <a:stretch>
                  <a:fillRect b="-17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BB394BD-C02D-40B8-B4BD-93424D7F95A3}"/>
              </a:ext>
            </a:extLst>
          </p:cNvPr>
          <p:cNvCxnSpPr>
            <a:cxnSpLocks/>
          </p:cNvCxnSpPr>
          <p:nvPr/>
        </p:nvCxnSpPr>
        <p:spPr>
          <a:xfrm>
            <a:off x="6025591" y="2557573"/>
            <a:ext cx="0" cy="289527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C4CC8F1-C4B3-4B66-AB17-CE904A92B88F}"/>
              </a:ext>
            </a:extLst>
          </p:cNvPr>
          <p:cNvCxnSpPr>
            <a:cxnSpLocks/>
          </p:cNvCxnSpPr>
          <p:nvPr/>
        </p:nvCxnSpPr>
        <p:spPr>
          <a:xfrm>
            <a:off x="6618914" y="2164360"/>
            <a:ext cx="621933" cy="0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716E0C0-0CD4-4B29-B9F9-C32D4186E8AE}"/>
              </a:ext>
            </a:extLst>
          </p:cNvPr>
          <p:cNvSpPr txBox="1"/>
          <p:nvPr/>
        </p:nvSpPr>
        <p:spPr>
          <a:xfrm>
            <a:off x="5630687" y="1390722"/>
            <a:ext cx="8095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Start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2E838FD-9DEE-453A-8525-EB56DC6E96DA}"/>
              </a:ext>
            </a:extLst>
          </p:cNvPr>
          <p:cNvSpPr txBox="1"/>
          <p:nvPr/>
        </p:nvSpPr>
        <p:spPr>
          <a:xfrm>
            <a:off x="8110253" y="5751889"/>
            <a:ext cx="80953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Goal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(+10)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9EC39C5-1F99-44C9-8170-8E96A9F06B12}"/>
              </a:ext>
            </a:extLst>
          </p:cNvPr>
          <p:cNvSpPr txBox="1"/>
          <p:nvPr/>
        </p:nvSpPr>
        <p:spPr>
          <a:xfrm>
            <a:off x="3321226" y="3569517"/>
            <a:ext cx="21979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All other states = -1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292934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BA9BF0E-4677-494B-ABB4-214581B91916}"/>
              </a:ext>
            </a:extLst>
          </p:cNvPr>
          <p:cNvCxnSpPr>
            <a:cxnSpLocks/>
          </p:cNvCxnSpPr>
          <p:nvPr/>
        </p:nvCxnSpPr>
        <p:spPr>
          <a:xfrm>
            <a:off x="6050758" y="5452844"/>
            <a:ext cx="2430512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4E4675F-C299-4868-BE19-295ECCDEB037}"/>
              </a:ext>
            </a:extLst>
          </p:cNvPr>
          <p:cNvCxnSpPr>
            <a:cxnSpLocks/>
          </p:cNvCxnSpPr>
          <p:nvPr/>
        </p:nvCxnSpPr>
        <p:spPr>
          <a:xfrm>
            <a:off x="7219465" y="2197916"/>
            <a:ext cx="0" cy="1005981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91A0577-8C8D-4387-86E1-1F59C21D90FC}"/>
              </a:ext>
            </a:extLst>
          </p:cNvPr>
          <p:cNvCxnSpPr>
            <a:cxnSpLocks/>
          </p:cNvCxnSpPr>
          <p:nvPr/>
        </p:nvCxnSpPr>
        <p:spPr>
          <a:xfrm>
            <a:off x="7240847" y="3220675"/>
            <a:ext cx="1215256" cy="16778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63A6B1F-26C2-4E22-9E85-2A1B92A2DFAB}"/>
              </a:ext>
            </a:extLst>
          </p:cNvPr>
          <p:cNvCxnSpPr>
            <a:cxnSpLocks/>
          </p:cNvCxnSpPr>
          <p:nvPr/>
        </p:nvCxnSpPr>
        <p:spPr>
          <a:xfrm>
            <a:off x="8456103" y="3251192"/>
            <a:ext cx="0" cy="1112373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A12704F-F55D-437D-B701-E0C1955FBBE0}"/>
              </a:ext>
            </a:extLst>
          </p:cNvPr>
          <p:cNvCxnSpPr>
            <a:cxnSpLocks/>
          </p:cNvCxnSpPr>
          <p:nvPr/>
        </p:nvCxnSpPr>
        <p:spPr>
          <a:xfrm flipH="1" flipV="1">
            <a:off x="7240847" y="4344798"/>
            <a:ext cx="1215256" cy="18767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AA16F83A-0207-452B-A965-695E7B686781}"/>
              </a:ext>
            </a:extLst>
          </p:cNvPr>
          <p:cNvCxnSpPr>
            <a:cxnSpLocks/>
          </p:cNvCxnSpPr>
          <p:nvPr/>
        </p:nvCxnSpPr>
        <p:spPr>
          <a:xfrm>
            <a:off x="7230400" y="4363565"/>
            <a:ext cx="0" cy="1005981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D57E356-6943-493D-8593-E27CBDA22881}"/>
              </a:ext>
            </a:extLst>
          </p:cNvPr>
          <p:cNvCxnSpPr>
            <a:cxnSpLocks/>
          </p:cNvCxnSpPr>
          <p:nvPr/>
        </p:nvCxnSpPr>
        <p:spPr>
          <a:xfrm>
            <a:off x="7240847" y="5361157"/>
            <a:ext cx="1215256" cy="16778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5746263-DA17-41F8-B4A8-00F4673D5AE2}"/>
                  </a:ext>
                </a:extLst>
              </p:cNvPr>
              <p:cNvSpPr txBox="1"/>
              <p:nvPr/>
            </p:nvSpPr>
            <p:spPr>
              <a:xfrm>
                <a:off x="7140176" y="391979"/>
                <a:ext cx="194015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𝜋</m:t>
                        </m:r>
                      </m:e>
                      <m:sup>
                        <m: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2</m:t>
                        </m:r>
                      </m:sup>
                    </m:sSup>
                  </m:oMath>
                </a14:m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(14 actions)</a:t>
                </a:r>
                <a:endPara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5746263-DA17-41F8-B4A8-00F4673D5A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0176" y="391979"/>
                <a:ext cx="1940154" cy="523220"/>
              </a:xfrm>
              <a:prstGeom prst="rect">
                <a:avLst/>
              </a:prstGeom>
              <a:blipFill>
                <a:blip r:embed="rId5"/>
                <a:stretch>
                  <a:fillRect r="-2194" b="-16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53959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4" grpId="0"/>
      <p:bldP spid="15" grpId="0"/>
      <p:bldP spid="16" grpId="0"/>
      <p:bldP spid="37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642" y="354241"/>
            <a:ext cx="7945582" cy="655573"/>
          </a:xfrm>
        </p:spPr>
        <p:txBody>
          <a:bodyPr>
            <a:normAutofit/>
          </a:bodyPr>
          <a:lstStyle/>
          <a:p>
            <a:pPr marR="0" lvl="0" algn="just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3200" b="1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Model checking</a:t>
            </a:r>
            <a:endParaRPr lang="en-US" sz="3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1930" y="1059180"/>
            <a:ext cx="8740140" cy="5760720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You need to </a:t>
            </a:r>
            <a:r>
              <a:rPr lang="en-US" b="1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make sure that the parameter estimates </a:t>
            </a:r>
            <a:r>
              <a:rPr lang="en-US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 your winning model are </a:t>
            </a:r>
            <a:r>
              <a:rPr lang="en-US" b="1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reliable</a:t>
            </a:r>
          </a:p>
          <a:p>
            <a:pPr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</a:pPr>
            <a:endParaRPr lang="en-US" dirty="0">
              <a:latin typeface="Cambria" panose="020405030504060302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One way to do that is to </a:t>
            </a:r>
            <a:r>
              <a:rPr lang="en-US" b="1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generate</a:t>
            </a:r>
            <a:r>
              <a:rPr lang="en-US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b="1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simulated data using different parameters </a:t>
            </a:r>
          </a:p>
          <a:p>
            <a:pPr lvl="1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then try to </a:t>
            </a:r>
            <a:r>
              <a:rPr lang="en-US" b="1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estimate parameters from the simulated data</a:t>
            </a:r>
          </a:p>
          <a:p>
            <a:pPr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</a:pPr>
            <a:endParaRPr lang="en-US" dirty="0">
              <a:latin typeface="Cambria" panose="020405030504060302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If the </a:t>
            </a:r>
            <a:r>
              <a:rPr lang="en-US" b="1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estimated parameters </a:t>
            </a:r>
            <a:r>
              <a:rPr lang="en-US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are</a:t>
            </a:r>
            <a:r>
              <a:rPr lang="en-US" b="1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similar to the true parameters </a:t>
            </a:r>
            <a:r>
              <a:rPr lang="en-US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you used to generate the simulated behavior </a:t>
            </a:r>
          </a:p>
          <a:p>
            <a:pPr lvl="1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then this </a:t>
            </a:r>
            <a:r>
              <a:rPr lang="en-US" b="1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supports reliability</a:t>
            </a:r>
          </a:p>
          <a:p>
            <a:pPr lvl="1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Similar considerations with </a:t>
            </a:r>
            <a:r>
              <a:rPr lang="en-US" b="1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model identifiability</a:t>
            </a:r>
            <a:endParaRPr lang="en-US" dirty="0">
              <a:latin typeface="Cambria" panose="020405030504060302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If they’re </a:t>
            </a:r>
            <a:r>
              <a:rPr lang="en-US" b="1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not similar</a:t>
            </a:r>
            <a:r>
              <a:rPr lang="en-US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this suggests </a:t>
            </a:r>
            <a:r>
              <a:rPr lang="en-US" b="1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multiple parameter combinations </a:t>
            </a:r>
            <a:r>
              <a:rPr lang="en-US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that could </a:t>
            </a:r>
            <a:r>
              <a:rPr lang="en-US" b="1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explain data equally well</a:t>
            </a:r>
          </a:p>
          <a:p>
            <a:pPr lvl="1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E.g., </a:t>
            </a:r>
            <a:r>
              <a:rPr lang="en-US" dirty="0">
                <a:solidFill>
                  <a:srgbClr val="C00000"/>
                </a:solidFill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high learning rate </a:t>
            </a:r>
            <a:r>
              <a:rPr lang="en-US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and </a:t>
            </a:r>
            <a:r>
              <a:rPr lang="en-US" dirty="0">
                <a:solidFill>
                  <a:srgbClr val="0070C0"/>
                </a:solidFill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low action precision </a:t>
            </a:r>
            <a:r>
              <a:rPr lang="en-US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or </a:t>
            </a:r>
            <a:r>
              <a:rPr lang="en-US" dirty="0">
                <a:solidFill>
                  <a:srgbClr val="C00000"/>
                </a:solidFill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low learning rate </a:t>
            </a:r>
            <a:r>
              <a:rPr lang="en-US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and </a:t>
            </a:r>
            <a:r>
              <a:rPr lang="en-US" dirty="0">
                <a:solidFill>
                  <a:srgbClr val="0070C0"/>
                </a:solidFill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high action precision </a:t>
            </a:r>
            <a:r>
              <a:rPr lang="en-US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might produce the same behavior in simulations</a:t>
            </a:r>
          </a:p>
          <a:p>
            <a:pPr lvl="1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 this case, parameter estimates </a:t>
            </a:r>
            <a:r>
              <a:rPr lang="en-US" b="1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may not provide a uniquely best explanation for the data</a:t>
            </a:r>
          </a:p>
        </p:txBody>
      </p:sp>
    </p:spTree>
    <p:extLst>
      <p:ext uri="{BB962C8B-B14F-4D97-AF65-F5344CB8AC3E}">
        <p14:creationId xmlns:p14="http://schemas.microsoft.com/office/powerpoint/2010/main" val="1178733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642" y="354241"/>
            <a:ext cx="7945582" cy="655573"/>
          </a:xfrm>
        </p:spPr>
        <p:txBody>
          <a:bodyPr>
            <a:normAutofit/>
          </a:bodyPr>
          <a:lstStyle/>
          <a:p>
            <a:pPr marR="0" lvl="0" algn="just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3200" b="1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Model checking</a:t>
            </a:r>
            <a:endParaRPr lang="en-US" sz="3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1930" y="1097280"/>
            <a:ext cx="8740140" cy="5760720"/>
          </a:xfrm>
        </p:spPr>
        <p:txBody>
          <a:bodyPr>
            <a:normAutofit/>
          </a:bodyPr>
          <a:lstStyle/>
          <a:p>
            <a:pPr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If they’re </a:t>
            </a:r>
            <a:r>
              <a:rPr lang="en-US" b="1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not similar</a:t>
            </a:r>
            <a:r>
              <a:rPr lang="en-US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this suggests there may be </a:t>
            </a:r>
            <a:r>
              <a:rPr lang="en-US" b="1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multiple parameter combinations </a:t>
            </a:r>
            <a:r>
              <a:rPr lang="en-US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that could </a:t>
            </a:r>
            <a:r>
              <a:rPr lang="en-US" b="1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explain data equally well</a:t>
            </a:r>
          </a:p>
        </p:txBody>
      </p:sp>
      <p:pic>
        <p:nvPicPr>
          <p:cNvPr id="15362" name="Picture 2" descr="Heat map of errors for age prediction (lower is better), used to tune... |  Download Scientific Diagram">
            <a:extLst>
              <a:ext uri="{FF2B5EF4-FFF2-40B4-BE49-F238E27FC236}">
                <a16:creationId xmlns:a16="http://schemas.microsoft.com/office/drawing/2014/main" id="{9ED57C11-C2E8-4D76-8853-A20AFC9639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48" t="7520" r="19786" b="14438"/>
          <a:stretch/>
        </p:blipFill>
        <p:spPr bwMode="auto">
          <a:xfrm>
            <a:off x="3713259" y="2820750"/>
            <a:ext cx="3347499" cy="3206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11C14B4-439B-4976-A331-969619F04243}"/>
              </a:ext>
            </a:extLst>
          </p:cNvPr>
          <p:cNvSpPr txBox="1"/>
          <p:nvPr/>
        </p:nvSpPr>
        <p:spPr>
          <a:xfrm>
            <a:off x="4583927" y="6178165"/>
            <a:ext cx="1544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Learning rate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E9D0CE-F130-4AFD-81F3-5306DB05CD89}"/>
              </a:ext>
            </a:extLst>
          </p:cNvPr>
          <p:cNvSpPr txBox="1"/>
          <p:nvPr/>
        </p:nvSpPr>
        <p:spPr>
          <a:xfrm>
            <a:off x="1786575" y="4166396"/>
            <a:ext cx="1813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Action precision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8ECA043-D4DC-47FA-9E48-2170A21720AE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5748793" y="2820750"/>
            <a:ext cx="1609856" cy="781191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9B175EF-B9FE-420A-940C-F8F4180DE334}"/>
              </a:ext>
            </a:extLst>
          </p:cNvPr>
          <p:cNvSpPr txBox="1"/>
          <p:nvPr/>
        </p:nvSpPr>
        <p:spPr>
          <a:xfrm>
            <a:off x="7358649" y="2497584"/>
            <a:ext cx="1085575" cy="64633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Equally good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C7A42F0-4392-4D11-9ED0-4B8B3FC9362A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4174435" y="2820750"/>
            <a:ext cx="3184214" cy="1131048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0A92F55-7702-4769-B92E-5436455FCF0A}"/>
              </a:ext>
            </a:extLst>
          </p:cNvPr>
          <p:cNvSpPr txBox="1"/>
          <p:nvPr/>
        </p:nvSpPr>
        <p:spPr>
          <a:xfrm>
            <a:off x="494184" y="2678611"/>
            <a:ext cx="1589058" cy="92333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If a grid search were possible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71167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/>
      <p:bldP spid="14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9209" y="612148"/>
            <a:ext cx="7945582" cy="655573"/>
          </a:xfrm>
        </p:spPr>
        <p:txBody>
          <a:bodyPr>
            <a:normAutofit/>
          </a:bodyPr>
          <a:lstStyle/>
          <a:p>
            <a:pPr marR="0" lvl="0" algn="just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3200" b="1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Model identifiability</a:t>
            </a:r>
            <a:endParaRPr lang="en-US" sz="3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1930" y="1609968"/>
            <a:ext cx="8740140" cy="5248031"/>
          </a:xfrm>
        </p:spPr>
        <p:txBody>
          <a:bodyPr>
            <a:normAutofit/>
          </a:bodyPr>
          <a:lstStyle/>
          <a:p>
            <a:pPr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Generate simulated data from models with </a:t>
            </a:r>
            <a:r>
              <a:rPr lang="en-US" b="1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different numbers of parameters </a:t>
            </a:r>
          </a:p>
          <a:p>
            <a:pPr lvl="1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Data from a model with </a:t>
            </a:r>
            <a:r>
              <a:rPr lang="en-US" b="1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only action precision and reward sensitivity </a:t>
            </a:r>
            <a:r>
              <a:rPr lang="en-US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(with all other parameters at </a:t>
            </a:r>
            <a:r>
              <a:rPr lang="en-US" b="1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fixed values</a:t>
            </a:r>
            <a:r>
              <a:rPr lang="en-US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pPr lvl="1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Data from a model that </a:t>
            </a:r>
            <a:r>
              <a:rPr lang="en-US" b="1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also includes learning rate</a:t>
            </a:r>
          </a:p>
          <a:p>
            <a:pPr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</a:pPr>
            <a:endParaRPr lang="en-US" b="1" dirty="0">
              <a:latin typeface="Cambria" panose="020405030504060302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b="1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Fit </a:t>
            </a:r>
            <a:r>
              <a:rPr lang="en-US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each set of data </a:t>
            </a:r>
            <a:r>
              <a:rPr lang="en-US" b="1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to each model</a:t>
            </a:r>
          </a:p>
          <a:p>
            <a:pPr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</a:pPr>
            <a:endParaRPr lang="en-US" b="1" dirty="0">
              <a:latin typeface="Cambria" panose="020405030504060302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b="1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Check </a:t>
            </a:r>
            <a:r>
              <a:rPr lang="en-US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if model comparison </a:t>
            </a:r>
            <a:r>
              <a:rPr lang="en-US" b="1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identifies the right model</a:t>
            </a:r>
          </a:p>
        </p:txBody>
      </p:sp>
    </p:spTree>
    <p:extLst>
      <p:ext uri="{BB962C8B-B14F-4D97-AF65-F5344CB8AC3E}">
        <p14:creationId xmlns:p14="http://schemas.microsoft.com/office/powerpoint/2010/main" val="3988562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642" y="354241"/>
            <a:ext cx="7945582" cy="655573"/>
          </a:xfrm>
        </p:spPr>
        <p:txBody>
          <a:bodyPr>
            <a:normAutofit/>
          </a:bodyPr>
          <a:lstStyle/>
          <a:p>
            <a:pPr marR="0" lvl="0" algn="just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3200" b="1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Model identifiability</a:t>
            </a:r>
            <a:endParaRPr lang="en-US" sz="3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E740622-A02D-17A3-5D3B-8A5B65ADC6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937" y="1261413"/>
            <a:ext cx="8178986" cy="540082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33BBE99-BB19-FC23-F4A8-BB36B8AB43E3}"/>
              </a:ext>
            </a:extLst>
          </p:cNvPr>
          <p:cNvSpPr/>
          <p:nvPr/>
        </p:nvSpPr>
        <p:spPr>
          <a:xfrm>
            <a:off x="565245" y="5454733"/>
            <a:ext cx="7897147" cy="1952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43230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26CA731-7280-4378-9505-5F474CA87E7E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857" y="1113183"/>
            <a:ext cx="8555256" cy="566133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9F10413-792D-4C0B-BEDB-7037468B78EA}"/>
              </a:ext>
            </a:extLst>
          </p:cNvPr>
          <p:cNvSpPr/>
          <p:nvPr/>
        </p:nvSpPr>
        <p:spPr>
          <a:xfrm>
            <a:off x="5160398" y="1526651"/>
            <a:ext cx="3275936" cy="21150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F4054C7-A3B0-47AB-8A86-DD26492F3C49}"/>
              </a:ext>
            </a:extLst>
          </p:cNvPr>
          <p:cNvSpPr/>
          <p:nvPr/>
        </p:nvSpPr>
        <p:spPr>
          <a:xfrm>
            <a:off x="691763" y="3641697"/>
            <a:ext cx="2075291" cy="27511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0FC5DBC-0686-4FD6-9998-5F457CE7EA70}"/>
              </a:ext>
            </a:extLst>
          </p:cNvPr>
          <p:cNvSpPr/>
          <p:nvPr/>
        </p:nvSpPr>
        <p:spPr>
          <a:xfrm>
            <a:off x="2711393" y="3661575"/>
            <a:ext cx="3093059" cy="27312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D77E9C2-3E37-4B99-8658-A4417A139C36}"/>
              </a:ext>
            </a:extLst>
          </p:cNvPr>
          <p:cNvSpPr/>
          <p:nvPr/>
        </p:nvSpPr>
        <p:spPr>
          <a:xfrm>
            <a:off x="5788550" y="3689404"/>
            <a:ext cx="2784282" cy="27312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4459889B-105B-49A8-AB32-A10ECDD53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496" y="441706"/>
            <a:ext cx="7945582" cy="655573"/>
          </a:xfrm>
        </p:spPr>
        <p:txBody>
          <a:bodyPr>
            <a:normAutofit fontScale="90000"/>
          </a:bodyPr>
          <a:lstStyle/>
          <a:p>
            <a:pPr marR="0" lvl="0" algn="just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3200" b="1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Steps to determine parameter estimate reliability</a:t>
            </a:r>
            <a:endParaRPr lang="en-US" sz="3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2204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642" y="354241"/>
            <a:ext cx="7945582" cy="655573"/>
          </a:xfrm>
        </p:spPr>
        <p:txBody>
          <a:bodyPr>
            <a:normAutofit/>
          </a:bodyPr>
          <a:lstStyle/>
          <a:p>
            <a:pPr marR="0" lvl="0" algn="just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3200" b="1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Group-level analyses</a:t>
            </a:r>
            <a:endParaRPr lang="en-US" sz="3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1930" y="1097280"/>
            <a:ext cx="8740140" cy="4266977"/>
          </a:xfrm>
        </p:spPr>
        <p:txBody>
          <a:bodyPr>
            <a:normAutofit lnSpcReduction="10000"/>
          </a:bodyPr>
          <a:lstStyle/>
          <a:p>
            <a:pPr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You could simply take the </a:t>
            </a:r>
            <a:r>
              <a:rPr lang="en-US" b="1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posterior parameter mean estimates </a:t>
            </a:r>
            <a:r>
              <a:rPr lang="en-US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and use them as predictors or outcome variables.</a:t>
            </a:r>
          </a:p>
          <a:p>
            <a:pPr lvl="1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For example, is </a:t>
            </a:r>
            <a:r>
              <a:rPr lang="en-US" b="1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learning rate </a:t>
            </a:r>
            <a:r>
              <a:rPr lang="en-US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faster in those with </a:t>
            </a:r>
            <a:r>
              <a:rPr lang="en-US" b="1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higher</a:t>
            </a:r>
            <a:r>
              <a:rPr lang="en-US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b="1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anxiety</a:t>
            </a:r>
            <a:r>
              <a:rPr lang="en-US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?</a:t>
            </a:r>
          </a:p>
          <a:p>
            <a:pPr lvl="1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Is </a:t>
            </a:r>
            <a:r>
              <a:rPr lang="en-US" b="1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depression</a:t>
            </a:r>
            <a:r>
              <a:rPr lang="en-US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associated with </a:t>
            </a:r>
            <a:r>
              <a:rPr lang="en-US" b="1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lower information-seeking</a:t>
            </a:r>
            <a:r>
              <a:rPr lang="en-US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?</a:t>
            </a:r>
          </a:p>
          <a:p>
            <a:pPr lvl="1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</a:pPr>
            <a:endParaRPr lang="en-US" b="1" dirty="0">
              <a:latin typeface="Cambria" panose="020405030504060302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However, variational Bayes also gives you </a:t>
            </a:r>
            <a:r>
              <a:rPr lang="en-US" b="1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posterior variances </a:t>
            </a:r>
            <a:r>
              <a:rPr lang="en-US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(confidence around mean estimates)</a:t>
            </a:r>
          </a:p>
          <a:p>
            <a:pPr lvl="1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Some approaches allow you to </a:t>
            </a:r>
            <a:r>
              <a:rPr lang="en-US" b="1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incorporate that information</a:t>
            </a:r>
          </a:p>
          <a:p>
            <a:pPr lvl="2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For example, by </a:t>
            </a:r>
            <a:r>
              <a:rPr lang="en-US" b="1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down-weighting estimates with high posterior variance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38B271-559C-4E0B-9F8B-D0D16B84E6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9445" y="5451723"/>
            <a:ext cx="6562625" cy="128350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83464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642" y="354241"/>
            <a:ext cx="7945582" cy="655573"/>
          </a:xfrm>
        </p:spPr>
        <p:txBody>
          <a:bodyPr>
            <a:normAutofit/>
          </a:bodyPr>
          <a:lstStyle/>
          <a:p>
            <a:pPr marR="0" lvl="0" algn="just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3200" b="1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Parametric Empirical Bayes (PEB)</a:t>
            </a:r>
            <a:endParaRPr lang="en-US" sz="3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1930" y="1097280"/>
            <a:ext cx="8740140" cy="4266977"/>
          </a:xfrm>
        </p:spPr>
        <p:txBody>
          <a:bodyPr>
            <a:normAutofit/>
          </a:bodyPr>
          <a:lstStyle/>
          <a:p>
            <a:pPr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PEB uses a </a:t>
            </a:r>
            <a:r>
              <a:rPr lang="en-US" b="1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general linear model </a:t>
            </a:r>
            <a:r>
              <a:rPr lang="en-US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and does </a:t>
            </a:r>
            <a:r>
              <a:rPr lang="en-US" b="1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Bayesian model comparison</a:t>
            </a:r>
            <a:r>
              <a:rPr lang="en-US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between models with and without relationships between predictors and each parameter</a:t>
            </a:r>
          </a:p>
          <a:p>
            <a:pPr lvl="1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While incorporating posterior parameter variances</a:t>
            </a:r>
          </a:p>
          <a:p>
            <a:pPr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</a:pPr>
            <a:endParaRPr lang="en-US" b="1" dirty="0">
              <a:latin typeface="Cambria" panose="020405030504060302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b="1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Retains the reduced model </a:t>
            </a:r>
            <a:r>
              <a:rPr lang="en-US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(removing one or more predictors) with the </a:t>
            </a:r>
            <a:r>
              <a:rPr lang="en-US" b="1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most evidence</a:t>
            </a:r>
          </a:p>
          <a:p>
            <a:pPr lvl="1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Or a full model could win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38B271-559C-4E0B-9F8B-D0D16B84E6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9445" y="5451723"/>
            <a:ext cx="6562625" cy="128350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1967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26CA731-7280-4378-9505-5F474CA87E7E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857" y="1113183"/>
            <a:ext cx="8555256" cy="566133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D77E9C2-3E37-4B99-8658-A4417A139C36}"/>
              </a:ext>
            </a:extLst>
          </p:cNvPr>
          <p:cNvSpPr/>
          <p:nvPr/>
        </p:nvSpPr>
        <p:spPr>
          <a:xfrm>
            <a:off x="5788550" y="3689404"/>
            <a:ext cx="2784282" cy="27312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4459889B-105B-49A8-AB32-A10ECDD53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496" y="441706"/>
            <a:ext cx="7945582" cy="655573"/>
          </a:xfrm>
        </p:spPr>
        <p:txBody>
          <a:bodyPr>
            <a:normAutofit fontScale="90000"/>
          </a:bodyPr>
          <a:lstStyle/>
          <a:p>
            <a:pPr marR="0" lvl="0" algn="just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3200" b="1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Select</a:t>
            </a:r>
            <a:r>
              <a:rPr lang="en-US" sz="3200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and run parameter </a:t>
            </a:r>
            <a:r>
              <a:rPr lang="en-US" sz="3200" b="1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estimation</a:t>
            </a:r>
            <a:r>
              <a:rPr lang="en-US" sz="3200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b="1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algorithm</a:t>
            </a:r>
            <a:endParaRPr lang="en-US" sz="3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8484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26CA731-7280-4378-9505-5F474CA87E7E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857" y="1113183"/>
            <a:ext cx="8555256" cy="566133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4459889B-105B-49A8-AB32-A10ECDD53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496" y="441706"/>
            <a:ext cx="7945582" cy="655573"/>
          </a:xfrm>
        </p:spPr>
        <p:txBody>
          <a:bodyPr>
            <a:normAutofit fontScale="90000"/>
          </a:bodyPr>
          <a:lstStyle/>
          <a:p>
            <a:pPr marR="0" lvl="0" algn="just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3200" b="1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Select</a:t>
            </a:r>
            <a:r>
              <a:rPr lang="en-US" sz="3200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and run parameter </a:t>
            </a:r>
            <a:r>
              <a:rPr lang="en-US" sz="3200" b="1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estimation</a:t>
            </a:r>
            <a:r>
              <a:rPr lang="en-US" sz="3200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b="1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algorithm</a:t>
            </a:r>
            <a:endParaRPr lang="en-US" sz="3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423705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930" y="608684"/>
            <a:ext cx="8740140" cy="655573"/>
          </a:xfrm>
        </p:spPr>
        <p:txBody>
          <a:bodyPr>
            <a:normAutofit fontScale="90000"/>
          </a:bodyPr>
          <a:lstStyle/>
          <a:p>
            <a:r>
              <a:rPr lang="en-US" sz="3200" b="1" dirty="0"/>
              <a:t>Steps for empirical modelling using this example approach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1930" y="1733384"/>
            <a:ext cx="8740140" cy="5124616"/>
          </a:xfrm>
        </p:spPr>
        <p:txBody>
          <a:bodyPr>
            <a:normAutofit fontScale="70000" lnSpcReduction="20000"/>
          </a:bodyPr>
          <a:lstStyle/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Select </a:t>
            </a:r>
            <a:r>
              <a:rPr lang="en-US" b="1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estimation priors</a:t>
            </a:r>
            <a:r>
              <a:rPr lang="en-US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including prior </a:t>
            </a:r>
            <a:r>
              <a:rPr lang="en-US" b="1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means </a:t>
            </a:r>
            <a:r>
              <a:rPr lang="en-US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and </a:t>
            </a:r>
            <a:r>
              <a:rPr lang="en-US" b="1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variances</a:t>
            </a:r>
            <a:r>
              <a:rPr lang="en-US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b="1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Run variational Bayes </a:t>
            </a:r>
            <a:r>
              <a:rPr lang="en-US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on participant data </a:t>
            </a:r>
            <a:r>
              <a:rPr lang="en-US" b="1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for each model </a:t>
            </a:r>
            <a:r>
              <a:rPr lang="en-US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under consideration.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lphaLcPeriod"/>
            </a:pPr>
            <a:r>
              <a:rPr lang="en-US" b="1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Check</a:t>
            </a:r>
            <a:r>
              <a:rPr lang="en-US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that iterative updating (gradient descent) shows </a:t>
            </a:r>
            <a:r>
              <a:rPr lang="en-US" b="1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smooth convergence </a:t>
            </a:r>
            <a:r>
              <a:rPr lang="en-US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toward a free energy minimum.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Perform </a:t>
            </a:r>
            <a:r>
              <a:rPr lang="en-US" b="1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Bayesian model comparison </a:t>
            </a:r>
            <a:r>
              <a:rPr lang="en-US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to confirm the best model.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Generate </a:t>
            </a:r>
            <a:r>
              <a:rPr lang="en-US" b="1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simulated behavior </a:t>
            </a:r>
            <a:r>
              <a:rPr lang="en-US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 the best model using the parameter values estimated in your participants, and then run variational Bayes to </a:t>
            </a:r>
            <a:r>
              <a:rPr lang="en-US" b="1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estimate parameters</a:t>
            </a:r>
            <a:r>
              <a:rPr lang="en-US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using this simulated behavior.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lphaLcPeriod"/>
            </a:pPr>
            <a:r>
              <a:rPr lang="en-US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Confirm that </a:t>
            </a:r>
            <a:r>
              <a:rPr lang="en-US" b="1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posterior estimates approach</a:t>
            </a:r>
            <a:r>
              <a:rPr lang="en-US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the parameter </a:t>
            </a:r>
            <a:r>
              <a:rPr lang="en-US" b="1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values used to generate the simulated behavior</a:t>
            </a:r>
            <a:r>
              <a:rPr lang="en-US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lphaLcPeriod"/>
            </a:pPr>
            <a:r>
              <a:rPr lang="en-US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Confirm that </a:t>
            </a:r>
            <a:r>
              <a:rPr lang="en-US" b="1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posterior co-variances are not high</a:t>
            </a:r>
            <a:r>
              <a:rPr lang="en-US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lphaLcPeriod"/>
            </a:pPr>
            <a:r>
              <a:rPr lang="en-US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Confirm that </a:t>
            </a:r>
            <a:r>
              <a:rPr lang="en-US" b="1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generative</a:t>
            </a:r>
            <a:r>
              <a:rPr lang="en-US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and </a:t>
            </a:r>
            <a:r>
              <a:rPr lang="en-US" b="1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estimated parameter values </a:t>
            </a:r>
            <a:r>
              <a:rPr lang="en-US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are strongly </a:t>
            </a:r>
            <a:r>
              <a:rPr lang="en-US" b="1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correlated</a:t>
            </a:r>
            <a:r>
              <a:rPr lang="en-US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Use PEB to run </a:t>
            </a:r>
            <a:r>
              <a:rPr lang="en-US" b="1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regression or group comparison analyses </a:t>
            </a:r>
            <a:r>
              <a:rPr lang="en-US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on posterior means and variances at the between-subjects level.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929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BB519-DEF7-4910-94C2-D6BF1B8A1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87350"/>
            <a:ext cx="8229600" cy="9906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Active inference formalism</a:t>
            </a:r>
          </a:p>
        </p:txBody>
      </p:sp>
      <p:pic>
        <p:nvPicPr>
          <p:cNvPr id="6" name="Picture 5" descr="Diagram, schematic&#10;&#10;Description automatically generated">
            <a:extLst>
              <a:ext uri="{FF2B5EF4-FFF2-40B4-BE49-F238E27FC236}">
                <a16:creationId xmlns:a16="http://schemas.microsoft.com/office/drawing/2014/main" id="{B7C9AA89-5D4F-49EF-AE70-DAFBD984F99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101" t="50716" r="38598" b="5921"/>
          <a:stretch/>
        </p:blipFill>
        <p:spPr>
          <a:xfrm>
            <a:off x="159797" y="2027154"/>
            <a:ext cx="3827565" cy="3677731"/>
          </a:xfrm>
          <a:prstGeom prst="rect">
            <a:avLst/>
          </a:prstGeom>
          <a:ln>
            <a:noFill/>
          </a:ln>
        </p:spPr>
      </p:pic>
      <p:pic>
        <p:nvPicPr>
          <p:cNvPr id="7" name="Picture 6" descr="Graphical user interface&#10;&#10;Description automatically generated">
            <a:extLst>
              <a:ext uri="{FF2B5EF4-FFF2-40B4-BE49-F238E27FC236}">
                <a16:creationId xmlns:a16="http://schemas.microsoft.com/office/drawing/2014/main" id="{52C9A2A5-C5B2-4893-81C3-E28AB3D940C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46" t="4844" r="47278" b="4917"/>
          <a:stretch/>
        </p:blipFill>
        <p:spPr>
          <a:xfrm>
            <a:off x="4143123" y="1565181"/>
            <a:ext cx="4938452" cy="483337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7198576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7E64A8-C88D-22AE-CBC1-7D92D35122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00639"/>
            <a:ext cx="8229600" cy="990600"/>
          </a:xfrm>
        </p:spPr>
        <p:txBody>
          <a:bodyPr>
            <a:normAutofit fontScale="90000"/>
          </a:bodyPr>
          <a:lstStyle/>
          <a:p>
            <a:r>
              <a:rPr lang="en-US" dirty="0"/>
              <a:t>More detailed walkthrough of foundational background information: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9030F4-7219-5A79-A2C3-AE4B991521E8}"/>
              </a:ext>
            </a:extLst>
          </p:cNvPr>
          <p:cNvSpPr txBox="1"/>
          <p:nvPr/>
        </p:nvSpPr>
        <p:spPr>
          <a:xfrm>
            <a:off x="890374" y="1989729"/>
            <a:ext cx="7363252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hlinkClick r:id="rId2"/>
              </a:rPr>
              <a:t>https://medicine.yale.edu/psychiatry/education/map/support/ryan/</a:t>
            </a:r>
            <a:endParaRPr lang="en-US" sz="2800" dirty="0"/>
          </a:p>
          <a:p>
            <a:pPr algn="ctr"/>
            <a:endParaRPr lang="en-US" sz="2800" dirty="0"/>
          </a:p>
          <a:p>
            <a:pPr algn="ctr"/>
            <a:r>
              <a:rPr lang="en-US" sz="2800" dirty="0"/>
              <a:t>(Video is at the very bottom of the page)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CF2F50E-3376-0392-A0E6-3679372E02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6377" y="4353249"/>
            <a:ext cx="5271246" cy="219784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815064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BB519-DEF7-4910-94C2-D6BF1B8A1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87350"/>
            <a:ext cx="8229600" cy="990600"/>
          </a:xfrm>
        </p:spPr>
        <p:txBody>
          <a:bodyPr/>
          <a:lstStyle/>
          <a:p>
            <a:r>
              <a:rPr lang="en-US" dirty="0"/>
              <a:t>What is it good for?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2A9D08-3213-41C0-B6A7-77DDC01606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996" y="1691482"/>
            <a:ext cx="4806361" cy="4779168"/>
          </a:xfrm>
        </p:spPr>
        <p:txBody>
          <a:bodyPr>
            <a:normAutofit fontScale="92500" lnSpcReduction="10000"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dirty="0"/>
              <a:t>Motivated by </a:t>
            </a:r>
            <a:r>
              <a:rPr lang="en-US" b="1" dirty="0"/>
              <a:t>biological plausibility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dirty="0"/>
              <a:t>Clear ways in which </a:t>
            </a:r>
            <a:r>
              <a:rPr lang="en-US" b="1" dirty="0"/>
              <a:t>neural networks can implement all the linked equations </a:t>
            </a:r>
            <a:r>
              <a:rPr lang="en-US" dirty="0"/>
              <a:t>in the model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dirty="0"/>
              <a:t>It has an accompanying </a:t>
            </a:r>
            <a:r>
              <a:rPr lang="en-US" b="1" dirty="0"/>
              <a:t>neural process theory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dirty="0"/>
              <a:t>Provides the opportunity to generate and test </a:t>
            </a:r>
            <a:r>
              <a:rPr lang="en-US" b="1" dirty="0"/>
              <a:t>precise hypotheses </a:t>
            </a:r>
            <a:r>
              <a:rPr lang="en-US" dirty="0"/>
              <a:t>in </a:t>
            </a:r>
            <a:r>
              <a:rPr lang="en-US" b="1" dirty="0"/>
              <a:t>neuroimaging studies</a:t>
            </a:r>
          </a:p>
          <a:p>
            <a:pPr lvl="2">
              <a:spcBef>
                <a:spcPts val="0"/>
              </a:spcBef>
              <a:spcAft>
                <a:spcPts val="1200"/>
              </a:spcAft>
            </a:pPr>
            <a:r>
              <a:rPr lang="en-US" dirty="0"/>
              <a:t>EEG - event-related potentials (</a:t>
            </a:r>
            <a:r>
              <a:rPr lang="en-US" b="1" dirty="0"/>
              <a:t>ERPs</a:t>
            </a:r>
            <a:r>
              <a:rPr lang="en-US" dirty="0"/>
              <a:t>)</a:t>
            </a:r>
          </a:p>
          <a:p>
            <a:pPr lvl="2">
              <a:spcBef>
                <a:spcPts val="0"/>
              </a:spcBef>
              <a:spcAft>
                <a:spcPts val="1200"/>
              </a:spcAft>
            </a:pPr>
            <a:r>
              <a:rPr lang="en-US" dirty="0"/>
              <a:t>fMRI - </a:t>
            </a:r>
            <a:r>
              <a:rPr lang="en-US" b="1" dirty="0"/>
              <a:t>localized neural responses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9C50D705-4917-4BA3-AA38-3F8C968A3B0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98" t="11771" r="4764" b="5889"/>
          <a:stretch/>
        </p:blipFill>
        <p:spPr>
          <a:xfrm>
            <a:off x="4898003" y="1853681"/>
            <a:ext cx="4091001" cy="410979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93559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>
            <a:extLst>
              <a:ext uri="{FF2B5EF4-FFF2-40B4-BE49-F238E27FC236}">
                <a16:creationId xmlns:a16="http://schemas.microsoft.com/office/drawing/2014/main" id="{B83DAF8F-58F3-49C6-82C9-A2038224FF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864" y="484367"/>
            <a:ext cx="8229600" cy="990600"/>
          </a:xfrm>
        </p:spPr>
        <p:txBody>
          <a:bodyPr>
            <a:normAutofit fontScale="90000"/>
          </a:bodyPr>
          <a:lstStyle/>
          <a:p>
            <a:r>
              <a:rPr lang="en-US" dirty="0"/>
              <a:t>Graphical model depiction of active inference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3BE7B4A7-8B19-4386-8A55-C331C1DCC8E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289207" y="1657350"/>
                <a:ext cx="3796735" cy="3950494"/>
              </a:xfrm>
            </p:spPr>
            <p:txBody>
              <a:bodyPr>
                <a:normAutofit fontScale="70000" lnSpcReduction="20000"/>
              </a:bodyPr>
              <a:lstStyle/>
              <a:p>
                <a:r>
                  <a:rPr lang="en-US" sz="2800" dirty="0"/>
                  <a:t>Here </a:t>
                </a:r>
                <a:r>
                  <a:rPr lang="en-US" sz="2800" b="1" dirty="0"/>
                  <a:t>arrows</a:t>
                </a:r>
                <a:r>
                  <a:rPr lang="en-US" sz="2800" dirty="0"/>
                  <a:t> denote </a:t>
                </a:r>
                <a:r>
                  <a:rPr lang="en-US" sz="2800" b="1" dirty="0">
                    <a:solidFill>
                      <a:srgbClr val="C00000"/>
                    </a:solidFill>
                  </a:rPr>
                  <a:t>conditional dependencies</a:t>
                </a:r>
              </a:p>
              <a:p>
                <a:endParaRPr lang="en-US" sz="2800" dirty="0"/>
              </a:p>
              <a:p>
                <a:endParaRPr lang="en-US" sz="2800" b="1" dirty="0"/>
              </a:p>
              <a:p>
                <a:r>
                  <a:rPr lang="en-US" sz="2800" b="1" dirty="0"/>
                  <a:t>Circles</a:t>
                </a:r>
                <a:r>
                  <a:rPr lang="en-US" sz="2800" dirty="0"/>
                  <a:t> correspond to </a:t>
                </a:r>
                <a:r>
                  <a:rPr lang="en-US" sz="2800" b="1" dirty="0"/>
                  <a:t>random variables</a:t>
                </a:r>
                <a:r>
                  <a:rPr lang="en-US" sz="2800" dirty="0"/>
                  <a:t> that are </a:t>
                </a:r>
                <a:r>
                  <a:rPr lang="en-US" sz="2800" dirty="0">
                    <a:solidFill>
                      <a:srgbClr val="C00000"/>
                    </a:solidFill>
                  </a:rPr>
                  <a:t>updated during inference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) </a:t>
                </a:r>
              </a:p>
              <a:p>
                <a:endParaRPr lang="en-US" sz="2800" dirty="0"/>
              </a:p>
              <a:p>
                <a:endParaRPr lang="en-US" sz="2800" b="1" dirty="0"/>
              </a:p>
              <a:p>
                <a:r>
                  <a:rPr lang="en-US" sz="2800" b="1" dirty="0"/>
                  <a:t>Squares</a:t>
                </a:r>
                <a:r>
                  <a:rPr lang="en-US" sz="2800" dirty="0"/>
                  <a:t> indicate </a:t>
                </a:r>
                <a:r>
                  <a:rPr lang="en-US" sz="2800" dirty="0">
                    <a:solidFill>
                      <a:srgbClr val="C00000"/>
                    </a:solidFill>
                  </a:rPr>
                  <a:t>fixed parameters</a:t>
                </a:r>
              </a:p>
              <a:p>
                <a:pPr lvl="1"/>
                <a:r>
                  <a:rPr lang="en-US" sz="2400" dirty="0">
                    <a:solidFill>
                      <a:srgbClr val="040404"/>
                    </a:solidFill>
                  </a:rPr>
                  <a:t>Updated more slowly through </a:t>
                </a:r>
                <a:r>
                  <a:rPr lang="en-US" sz="2400" b="1" dirty="0">
                    <a:solidFill>
                      <a:srgbClr val="040404"/>
                    </a:solidFill>
                  </a:rPr>
                  <a:t>learning</a:t>
                </a:r>
              </a:p>
              <a:p>
                <a:endParaRPr lang="en-US" sz="2800" dirty="0"/>
              </a:p>
              <a:p>
                <a:endParaRPr lang="en-US" sz="2800" dirty="0"/>
              </a:p>
              <a:p>
                <a:pPr lvl="1"/>
                <a:endParaRPr lang="en-US" sz="1200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3BE7B4A7-8B19-4386-8A55-C331C1DCC8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289207" y="1657350"/>
                <a:ext cx="3796735" cy="3950494"/>
              </a:xfrm>
              <a:blipFill>
                <a:blip r:embed="rId2"/>
                <a:stretch>
                  <a:fillRect l="-804" t="-23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" name="Picture 24" descr="Diagram, schematic&#10;&#10;Description automatically generated">
            <a:extLst>
              <a:ext uri="{FF2B5EF4-FFF2-40B4-BE49-F238E27FC236}">
                <a16:creationId xmlns:a16="http://schemas.microsoft.com/office/drawing/2014/main" id="{40E4A8FC-A577-43AD-BA01-663DC8030F4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101" t="50716" r="38598" b="5921"/>
          <a:stretch/>
        </p:blipFill>
        <p:spPr>
          <a:xfrm>
            <a:off x="175981" y="1832945"/>
            <a:ext cx="4833258" cy="464405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51786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>
            <a:extLst>
              <a:ext uri="{FF2B5EF4-FFF2-40B4-BE49-F238E27FC236}">
                <a16:creationId xmlns:a16="http://schemas.microsoft.com/office/drawing/2014/main" id="{B83DAF8F-58F3-49C6-82C9-A2038224FF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864" y="484367"/>
            <a:ext cx="8229600" cy="990600"/>
          </a:xfrm>
        </p:spPr>
        <p:txBody>
          <a:bodyPr>
            <a:normAutofit fontScale="90000"/>
          </a:bodyPr>
          <a:lstStyle/>
          <a:p>
            <a:r>
              <a:rPr lang="en-US" dirty="0"/>
              <a:t>Graphical model depiction of active inference</a:t>
            </a:r>
          </a:p>
        </p:txBody>
      </p:sp>
      <p:pic>
        <p:nvPicPr>
          <p:cNvPr id="25" name="Picture 24" descr="Diagram, schematic&#10;&#10;Description automatically generated">
            <a:extLst>
              <a:ext uri="{FF2B5EF4-FFF2-40B4-BE49-F238E27FC236}">
                <a16:creationId xmlns:a16="http://schemas.microsoft.com/office/drawing/2014/main" id="{40E4A8FC-A577-43AD-BA01-663DC8030F4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101" t="50716" r="38598" b="5921"/>
          <a:stretch/>
        </p:blipFill>
        <p:spPr>
          <a:xfrm>
            <a:off x="175981" y="1832945"/>
            <a:ext cx="4833258" cy="4644055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E1C5AEB-77EA-4B49-B42A-675BAEE033BD}"/>
              </a:ext>
            </a:extLst>
          </p:cNvPr>
          <p:cNvSpPr txBox="1"/>
          <p:nvPr/>
        </p:nvSpPr>
        <p:spPr>
          <a:xfrm>
            <a:off x="5414739" y="3175560"/>
            <a:ext cx="2404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Action Selection</a:t>
            </a:r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7E93605F-9509-4FF6-B105-108DC20D7963}"/>
              </a:ext>
            </a:extLst>
          </p:cNvPr>
          <p:cNvSpPr/>
          <p:nvPr/>
        </p:nvSpPr>
        <p:spPr>
          <a:xfrm>
            <a:off x="5160636" y="1832945"/>
            <a:ext cx="333715" cy="2993497"/>
          </a:xfrm>
          <a:prstGeom prst="rightBrac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292934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15E1077A-02F0-4579-8407-1928E898EC39}"/>
              </a:ext>
            </a:extLst>
          </p:cNvPr>
          <p:cNvSpPr/>
          <p:nvPr/>
        </p:nvSpPr>
        <p:spPr>
          <a:xfrm>
            <a:off x="5510443" y="4243517"/>
            <a:ext cx="333715" cy="2233484"/>
          </a:xfrm>
          <a:prstGeom prst="rightBrac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292934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EB42C5D-6BE0-48CD-BF14-20E6FBB24851}"/>
              </a:ext>
            </a:extLst>
          </p:cNvPr>
          <p:cNvSpPr txBox="1"/>
          <p:nvPr/>
        </p:nvSpPr>
        <p:spPr>
          <a:xfrm>
            <a:off x="5677300" y="5175593"/>
            <a:ext cx="2404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Perception</a:t>
            </a:r>
          </a:p>
        </p:txBody>
      </p:sp>
    </p:spTree>
    <p:extLst>
      <p:ext uri="{BB962C8B-B14F-4D97-AF65-F5344CB8AC3E}">
        <p14:creationId xmlns:p14="http://schemas.microsoft.com/office/powerpoint/2010/main" val="322113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9" grpId="0" animBg="1"/>
      <p:bldP spid="10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1_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19266</TotalTime>
  <Words>2901</Words>
  <Application>Microsoft Office PowerPoint</Application>
  <PresentationFormat>On-screen Show (4:3)</PresentationFormat>
  <Paragraphs>468</Paragraphs>
  <Slides>60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5" baseType="lpstr">
      <vt:lpstr>Arial</vt:lpstr>
      <vt:lpstr>Calibri</vt:lpstr>
      <vt:lpstr>Cambria</vt:lpstr>
      <vt:lpstr>Cambria Math</vt:lpstr>
      <vt:lpstr>1_Clarity</vt:lpstr>
      <vt:lpstr>Active inference as a computational framework for modeling empirical data</vt:lpstr>
      <vt:lpstr>Outline</vt:lpstr>
      <vt:lpstr>PowerPoint Presentation</vt:lpstr>
      <vt:lpstr>PowerPoint Presentation</vt:lpstr>
      <vt:lpstr>Terms and notation</vt:lpstr>
      <vt:lpstr>Active inference formalism</vt:lpstr>
      <vt:lpstr>What is it good for?</vt:lpstr>
      <vt:lpstr>Graphical model depiction of active inference</vt:lpstr>
      <vt:lpstr>Graphical model depiction of active inference</vt:lpstr>
      <vt:lpstr>Static perception</vt:lpstr>
      <vt:lpstr>PowerPoint Presentation</vt:lpstr>
      <vt:lpstr>Static perception</vt:lpstr>
      <vt:lpstr>PowerPoint Presentation</vt:lpstr>
      <vt:lpstr>Dynamic perception: Hidden Markov model</vt:lpstr>
      <vt:lpstr>Dynamic perception: Hidden Markov model</vt:lpstr>
      <vt:lpstr>Dynamic perception: Hidden Markov model</vt:lpstr>
      <vt:lpstr>Dynamic perception</vt:lpstr>
      <vt:lpstr>Decision-making</vt:lpstr>
      <vt:lpstr>Infer states for each policy in parallel</vt:lpstr>
      <vt:lpstr>PowerPoint Presentation</vt:lpstr>
      <vt:lpstr>Expected free energy</vt:lpstr>
      <vt:lpstr>Expected free energy</vt:lpstr>
      <vt:lpstr>Graphical model of POMDP structure</vt:lpstr>
      <vt:lpstr>Graphical model of POMDP structure</vt:lpstr>
      <vt:lpstr>Three-armed bandit task</vt:lpstr>
      <vt:lpstr>Three-armed bandit task model</vt:lpstr>
      <vt:lpstr>Active Learning</vt:lpstr>
      <vt:lpstr>Active Learning</vt:lpstr>
      <vt:lpstr>Active Learning</vt:lpstr>
      <vt:lpstr>Learning Reward probabilities</vt:lpstr>
      <vt:lpstr>Learning Reward probabilities</vt:lpstr>
      <vt:lpstr>Learning Reward probabilities</vt:lpstr>
      <vt:lpstr>Policies (π): Which state do I transition to?</vt:lpstr>
      <vt:lpstr>Policies (π): Which state do I transition to?</vt:lpstr>
      <vt:lpstr>PowerPoint Presentation</vt:lpstr>
      <vt:lpstr>Move to code (TAB_example.m)</vt:lpstr>
      <vt:lpstr>Parameter value estimates for each participant</vt:lpstr>
      <vt:lpstr>Parameter value estimates for each participant</vt:lpstr>
      <vt:lpstr>Parameter value estimates for each participant</vt:lpstr>
      <vt:lpstr>Steps for empirical modelling</vt:lpstr>
      <vt:lpstr>Select and run parameter estimation algorithm</vt:lpstr>
      <vt:lpstr>Move to code (fit_demo.m)</vt:lpstr>
      <vt:lpstr>Select and run parameter estimation algorithm</vt:lpstr>
      <vt:lpstr>PowerPoint Presentation</vt:lpstr>
      <vt:lpstr>PowerPoint Presentation</vt:lpstr>
      <vt:lpstr>Select and run parameter estimation algorithm</vt:lpstr>
      <vt:lpstr>Move to code (TAB_demo_main.m)</vt:lpstr>
      <vt:lpstr>Bayesian Model Comparison</vt:lpstr>
      <vt:lpstr>Bayesian Model Comparison</vt:lpstr>
      <vt:lpstr>Model checking</vt:lpstr>
      <vt:lpstr>Model checking</vt:lpstr>
      <vt:lpstr>Model identifiability</vt:lpstr>
      <vt:lpstr>Model identifiability</vt:lpstr>
      <vt:lpstr>Steps to determine parameter estimate reliability</vt:lpstr>
      <vt:lpstr>Group-level analyses</vt:lpstr>
      <vt:lpstr>Parametric Empirical Bayes (PEB)</vt:lpstr>
      <vt:lpstr>Select and run parameter estimation algorithm</vt:lpstr>
      <vt:lpstr>Select and run parameter estimation algorithm</vt:lpstr>
      <vt:lpstr>Steps for empirical modelling using this example approach</vt:lpstr>
      <vt:lpstr>More detailed walkthrough of foundational background information: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Three-armed bandit task</dc:title>
  <dc:creator>Ryan Smith</dc:creator>
  <cp:lastModifiedBy>Ryan Smith</cp:lastModifiedBy>
  <cp:revision>14</cp:revision>
  <dcterms:created xsi:type="dcterms:W3CDTF">2022-09-03T23:22:32Z</dcterms:created>
  <dcterms:modified xsi:type="dcterms:W3CDTF">2024-09-14T12:09:29Z</dcterms:modified>
</cp:coreProperties>
</file>